
<file path=[Content_Types].xml><?xml version="1.0" encoding="utf-8"?>
<Types xmlns="http://schemas.openxmlformats.org/package/2006/content-types">
  <Default Extension="jpeg" ContentType="image/jpeg"/>
  <Default Extension="wav" ContentType="audio/x-wav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51" r:id="rId3"/>
  </p:sldMasterIdLst>
  <p:notesMasterIdLst>
    <p:notesMasterId r:id="rId5"/>
  </p:notesMasterIdLst>
  <p:sldIdLst>
    <p:sldId id="256" r:id="rId4"/>
    <p:sldId id="257" r:id="rId6"/>
    <p:sldId id="309" r:id="rId7"/>
    <p:sldId id="310" r:id="rId8"/>
    <p:sldId id="283" r:id="rId9"/>
    <p:sldId id="273" r:id="rId10"/>
    <p:sldId id="274" r:id="rId11"/>
    <p:sldId id="311" r:id="rId12"/>
    <p:sldId id="288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426" y="336"/>
      </p:cViewPr>
      <p:guideLst>
        <p:guide orient="horz" pos="2211"/>
        <p:guide pos="381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audio1.wav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85BF20-DF3B-4089-A157-C423B81941B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6E15EC-5485-46CA-B1CB-CC3AF0B8A19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4064C-B1C8-4B8F-82B1-6A8D1A5749D3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57710-742C-40D8-8274-244181F055F3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34AF9-1664-4634-98DD-8A193B72BA2B}" type="datetime1">
              <a:rPr lang="zh-CN" altLang="en-US" smtClean="0">
                <a:solidFill>
                  <a:srgbClr val="003760">
                    <a:tint val="75000"/>
                  </a:srgbClr>
                </a:solidFill>
              </a:rPr>
            </a:fld>
            <a:endParaRPr lang="zh-CN" altLang="en-US">
              <a:solidFill>
                <a:srgbClr val="003760">
                  <a:tint val="75000"/>
                </a:srgb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3760">
                  <a:tint val="75000"/>
                </a:srgb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srgbClr val="003760">
                    <a:tint val="75000"/>
                  </a:srgbClr>
                </a:solidFill>
              </a:rPr>
            </a:fld>
            <a:endParaRPr lang="zh-CN" altLang="en-US">
              <a:solidFill>
                <a:srgbClr val="003760">
                  <a:tint val="75000"/>
                </a:srgb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D302F-5E2D-4FF9-A986-02603DCE6FD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CA248-7BE1-4335-B3FB-1E6869F2EC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CE156-0F35-4A58-B0EF-48ABD7BC9BC2}" type="datetime1">
              <a:rPr lang="zh-CN" altLang="en-US" smtClean="0">
                <a:solidFill>
                  <a:srgbClr val="003760">
                    <a:tint val="75000"/>
                  </a:srgbClr>
                </a:solidFill>
              </a:rPr>
            </a:fld>
            <a:endParaRPr lang="zh-CN" altLang="en-US">
              <a:solidFill>
                <a:srgbClr val="003760">
                  <a:tint val="75000"/>
                </a:srgb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srgbClr val="003760">
                  <a:tint val="75000"/>
                </a:srgb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>
                <a:solidFill>
                  <a:srgbClr val="003760">
                    <a:tint val="75000"/>
                  </a:srgbClr>
                </a:solidFill>
              </a:rPr>
            </a:fld>
            <a:endParaRPr lang="zh-CN" altLang="en-US">
              <a:solidFill>
                <a:srgbClr val="003760">
                  <a:tint val="75000"/>
                </a:srgbClr>
              </a:solidFill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1959878" y="2701792"/>
            <a:ext cx="79216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25000"/>
              </a:lnSpc>
            </a:pPr>
            <a:r>
              <a:rPr lang="zh-CN" altLang="en-US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关于版权：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学术风免费推广整个系列，作者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声明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永久不要钱，什么？如果你获得本系列模板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被收取了费用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请你立即拉</a:t>
            </a:r>
            <a:r>
              <a:rPr lang="zh-CN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黑</a:t>
            </a:r>
            <a:r>
              <a:rPr lang="zh-CN" altLang="en-US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这种</a:t>
            </a:r>
            <a:r>
              <a:rPr lang="zh-CN" altLang="en-US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无良网站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>
              <a:lnSpc>
                <a:spcPct val="125000"/>
              </a:lnSpc>
            </a:pPr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小乖</a:t>
            </a:r>
            <a:r>
              <a:rPr lang="zh-CN" altLang="en-US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设计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是最近才成立的，模板将会陆续上线，欢迎各位朋友多多关注店铺，你们的支持就是我们前进的动力！</a:t>
            </a:r>
            <a:endParaRPr lang="zh-CN" altLang="en-US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CC28A5-CEC3-4051-A8C3-9375E3DE30B4}" type="datetime1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BCE156-0F35-4A58-B0EF-48ABD7BC9BC2}" type="datetime1">
              <a:rPr lang="zh-CN" altLang="en-US" smtClean="0">
                <a:solidFill>
                  <a:srgbClr val="003760">
                    <a:tint val="75000"/>
                  </a:srgbClr>
                </a:solidFill>
              </a:rPr>
            </a:fld>
            <a:endParaRPr lang="zh-CN" altLang="en-US">
              <a:solidFill>
                <a:srgbClr val="00376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srgbClr val="00376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>
                <a:solidFill>
                  <a:srgbClr val="003760">
                    <a:tint val="75000"/>
                  </a:srgbClr>
                </a:solidFill>
              </a:rPr>
            </a:fld>
            <a:endParaRPr lang="zh-CN" altLang="en-US">
              <a:solidFill>
                <a:srgbClr val="003760">
                  <a:tint val="75000"/>
                </a:srgbClr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</p:sldLayoutIdLst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openxmlformats.org/officeDocument/2006/relationships/image" Target="../media/image1.png"/><Relationship Id="rId2" Type="http://schemas.microsoft.com/office/2007/relationships/media" Target="../media/audio1.wav"/><Relationship Id="rId1" Type="http://schemas.openxmlformats.org/officeDocument/2006/relationships/audio" Target="../media/audio1.wav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116632"/>
            <a:ext cx="12192000" cy="540000"/>
          </a:xfrm>
          <a:prstGeom prst="rect">
            <a:avLst/>
          </a:prstGeom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 flipV="1">
            <a:off x="-1" y="6200384"/>
            <a:ext cx="12192000" cy="540000"/>
          </a:xfrm>
          <a:prstGeom prst="rect">
            <a:avLst/>
          </a:prstGeom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43372" y="2681145"/>
            <a:ext cx="11305256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cs typeface="+mn-ea"/>
                <a:sym typeface="+mn-lt"/>
              </a:rPr>
              <a:t>Yesway-</a:t>
            </a:r>
            <a:r>
              <a:rPr lang="en-US" altLang="zh-CN" sz="4800" b="1" dirty="0">
                <a:cs typeface="+mn-ea"/>
                <a:sym typeface="+mn-lt"/>
              </a:rPr>
              <a:t>Cloud</a:t>
            </a:r>
            <a:r>
              <a:rPr lang="zh-CN" altLang="en-US" sz="4800" b="1" dirty="0">
                <a:cs typeface="+mn-ea"/>
                <a:sym typeface="+mn-lt"/>
              </a:rPr>
              <a:t>技术框架</a:t>
            </a:r>
            <a:endParaRPr lang="zh-CN" altLang="en-US" sz="4800" b="1" dirty="0">
              <a:cs typeface="+mn-ea"/>
              <a:sym typeface="+mn-lt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917814" y="3652689"/>
            <a:ext cx="8297318" cy="583565"/>
            <a:chOff x="2292529" y="3029773"/>
            <a:chExt cx="8297318" cy="583565"/>
          </a:xfrm>
        </p:grpSpPr>
        <p:sp>
          <p:nvSpPr>
            <p:cNvPr id="6" name="文本框 9"/>
            <p:cNvSpPr txBox="1">
              <a:spLocks noChangeArrowheads="1"/>
            </p:cNvSpPr>
            <p:nvPr/>
          </p:nvSpPr>
          <p:spPr bwMode="auto">
            <a:xfrm>
              <a:off x="3912394" y="3029773"/>
              <a:ext cx="4775894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zh-CN" altLang="en-US" sz="3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培训与反馈交流</a:t>
              </a:r>
              <a:endPara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7" name="直接连接符 6"/>
            <p:cNvCxnSpPr>
              <a:cxnSpLocks noChangeShapeType="1"/>
              <a:stCxn id="6" idx="3"/>
            </p:cNvCxnSpPr>
            <p:nvPr/>
          </p:nvCxnSpPr>
          <p:spPr bwMode="auto">
            <a:xfrm>
              <a:off x="8688288" y="3321526"/>
              <a:ext cx="1901559" cy="0"/>
            </a:xfrm>
            <a:prstGeom prst="line">
              <a:avLst/>
            </a:prstGeom>
            <a:noFill/>
            <a:ln w="6350">
              <a:solidFill>
                <a:srgbClr val="4575A5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" name="直接连接符 7"/>
            <p:cNvCxnSpPr>
              <a:cxnSpLocks noChangeShapeType="1"/>
              <a:endCxn id="6" idx="1"/>
            </p:cNvCxnSpPr>
            <p:nvPr/>
          </p:nvCxnSpPr>
          <p:spPr bwMode="auto">
            <a:xfrm>
              <a:off x="2292529" y="3321526"/>
              <a:ext cx="1620000" cy="0"/>
            </a:xfrm>
            <a:prstGeom prst="line">
              <a:avLst/>
            </a:prstGeom>
            <a:noFill/>
            <a:ln w="6350">
              <a:solidFill>
                <a:srgbClr val="4575A5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0" name="组合 19"/>
          <p:cNvGrpSpPr/>
          <p:nvPr/>
        </p:nvGrpSpPr>
        <p:grpSpPr>
          <a:xfrm>
            <a:off x="2999656" y="4709408"/>
            <a:ext cx="5970191" cy="402246"/>
            <a:chOff x="2999656" y="5646450"/>
            <a:chExt cx="5970191" cy="402246"/>
          </a:xfrm>
        </p:grpSpPr>
        <p:sp>
          <p:nvSpPr>
            <p:cNvPr id="9" name="文本框 8"/>
            <p:cNvSpPr txBox="1"/>
            <p:nvPr/>
          </p:nvSpPr>
          <p:spPr>
            <a:xfrm>
              <a:off x="2999656" y="5646450"/>
              <a:ext cx="278167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450485" y="5649916"/>
              <a:ext cx="2519362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主讲人：高春雷</a:t>
              </a:r>
              <a:endPara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>
            <a:off x="551384" y="5759663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原创设计小乖qq:2013440355"/>
          <p:cNvSpPr/>
          <p:nvPr/>
        </p:nvSpPr>
        <p:spPr>
          <a:xfrm>
            <a:off x="299384" y="5507663"/>
            <a:ext cx="252000" cy="252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且为免费推广模板"/>
          <p:cNvSpPr/>
          <p:nvPr/>
        </p:nvSpPr>
        <p:spPr>
          <a:xfrm>
            <a:off x="11586628" y="1049024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此模板为小乖乖设计原创"/>
          <p:cNvSpPr/>
          <p:nvPr/>
        </p:nvSpPr>
        <p:spPr>
          <a:xfrm>
            <a:off x="11334628" y="797024"/>
            <a:ext cx="252000" cy="252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To The Sky官方伴奏(1)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883227" y="4184419"/>
            <a:ext cx="609600" cy="609600"/>
          </a:xfrm>
          <a:prstGeom prst="rect">
            <a:avLst/>
          </a:prstGeom>
        </p:spPr>
      </p:pic>
      <p:pic>
        <p:nvPicPr>
          <p:cNvPr id="12" name="图片 1" descr="lALOlf5le80CC80F_Q_1533_5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0725" y="1372870"/>
            <a:ext cx="2997835" cy="103568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4009">
        <p14:flip dir="r"/>
      </p:transition>
    </mc:Choice>
    <mc:Fallback>
      <p:transition spd="slow" advTm="40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50" showWhenStopped="0">
                <p:cTn id="3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3" grpId="0" animBg="1"/>
      <p:bldP spid="4" grpId="0" animBg="1"/>
      <p:bldP spid="5" grpId="0"/>
      <p:bldP spid="21" grpId="0" animBg="1"/>
      <p:bldP spid="22" grpId="0" animBg="1"/>
      <p:bldP spid="23" grpId="0" animBg="1"/>
      <p:bldP spid="2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-22056"/>
            <a:ext cx="479376" cy="6880056"/>
          </a:xfrm>
          <a:prstGeom prst="rect">
            <a:avLst/>
          </a:prstGeom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935906" y="184318"/>
            <a:ext cx="23201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 smtClean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6000" b="1" dirty="0" smtClean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83352" y="1022183"/>
            <a:ext cx="32252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b="1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CONTENTS</a:t>
            </a:r>
            <a:endParaRPr lang="zh-CN" altLang="en-US" sz="4000" b="1" dirty="0" smtClean="0">
              <a:solidFill>
                <a:schemeClr val="bg1"/>
              </a:solidFill>
              <a:effectLst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400110" y="1912468"/>
            <a:ext cx="3416755" cy="829965"/>
            <a:chOff x="8098970" y="1684028"/>
            <a:chExt cx="3416755" cy="829965"/>
          </a:xfrm>
        </p:grpSpPr>
        <p:grpSp>
          <p:nvGrpSpPr>
            <p:cNvPr id="6" name="组合 5"/>
            <p:cNvGrpSpPr/>
            <p:nvPr/>
          </p:nvGrpSpPr>
          <p:grpSpPr>
            <a:xfrm>
              <a:off x="9120867" y="1684028"/>
              <a:ext cx="2394858" cy="829965"/>
              <a:chOff x="9042399" y="1373760"/>
              <a:chExt cx="2394858" cy="829965"/>
            </a:xfrm>
          </p:grpSpPr>
          <p:sp>
            <p:nvSpPr>
              <p:cNvPr id="10" name="文本框 9"/>
              <p:cNvSpPr txBox="1"/>
              <p:nvPr/>
            </p:nvSpPr>
            <p:spPr>
              <a:xfrm>
                <a:off x="9042399" y="1373760"/>
                <a:ext cx="2394858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dirty="0">
                    <a:latin typeface="微软雅黑" panose="020B0503020204020204" pitchFamily="34" charset="-122"/>
                  </a:rPr>
                  <a:t>适用场景</a:t>
                </a:r>
                <a:endParaRPr lang="zh-CN" altLang="en-US" sz="2800" b="1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9042399" y="1835425"/>
                <a:ext cx="2394858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zh-CN" altLang="en-US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8098970" y="1685526"/>
              <a:ext cx="899886" cy="828000"/>
              <a:chOff x="8098970" y="1685526"/>
              <a:chExt cx="899886" cy="828000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8098970" y="1714806"/>
                <a:ext cx="89988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b="1" dirty="0" smtClean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02</a:t>
                </a:r>
                <a:endParaRPr lang="zh-CN" altLang="en-US" sz="44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8134913" y="1685526"/>
                <a:ext cx="828000" cy="828000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7400110" y="5017110"/>
            <a:ext cx="3416755" cy="953135"/>
            <a:chOff x="8098970" y="4751560"/>
            <a:chExt cx="3416755" cy="953135"/>
          </a:xfrm>
        </p:grpSpPr>
        <p:grpSp>
          <p:nvGrpSpPr>
            <p:cNvPr id="13" name="组合 12"/>
            <p:cNvGrpSpPr/>
            <p:nvPr/>
          </p:nvGrpSpPr>
          <p:grpSpPr>
            <a:xfrm>
              <a:off x="9120867" y="4751560"/>
              <a:ext cx="2394858" cy="953135"/>
              <a:chOff x="9042399" y="3526390"/>
              <a:chExt cx="2394858" cy="953135"/>
            </a:xfrm>
          </p:grpSpPr>
          <p:sp>
            <p:nvSpPr>
              <p:cNvPr id="17" name="文本框 16"/>
              <p:cNvSpPr txBox="1"/>
              <p:nvPr/>
            </p:nvSpPr>
            <p:spPr>
              <a:xfrm>
                <a:off x="9042399" y="3526390"/>
                <a:ext cx="2394858" cy="9531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dirty="0" smtClean="0">
                    <a:latin typeface="微软雅黑" panose="020B0503020204020204" pitchFamily="34" charset="-122"/>
                  </a:rPr>
                  <a:t>问题交流与反馈</a:t>
                </a:r>
                <a:endParaRPr lang="zh-CN" altLang="en-US" sz="2800" b="1" dirty="0" smtClean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9042399" y="3988055"/>
                <a:ext cx="2394858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zh-CN" altLang="en-US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8098970" y="4753058"/>
              <a:ext cx="899886" cy="828000"/>
              <a:chOff x="8098970" y="4753058"/>
              <a:chExt cx="899886" cy="828000"/>
            </a:xfrm>
          </p:grpSpPr>
          <p:sp>
            <p:nvSpPr>
              <p:cNvPr id="15" name="文本框 14"/>
              <p:cNvSpPr txBox="1"/>
              <p:nvPr/>
            </p:nvSpPr>
            <p:spPr>
              <a:xfrm>
                <a:off x="8098970" y="4782338"/>
                <a:ext cx="89988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b="1" dirty="0" smtClean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06</a:t>
                </a:r>
                <a:endParaRPr lang="zh-CN" altLang="en-US" sz="44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8134913" y="4753058"/>
                <a:ext cx="828000" cy="828000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7400110" y="3449400"/>
            <a:ext cx="3416755" cy="829965"/>
            <a:chOff x="8098970" y="3202405"/>
            <a:chExt cx="3416755" cy="829965"/>
          </a:xfrm>
        </p:grpSpPr>
        <p:grpSp>
          <p:nvGrpSpPr>
            <p:cNvPr id="20" name="组合 19"/>
            <p:cNvGrpSpPr/>
            <p:nvPr/>
          </p:nvGrpSpPr>
          <p:grpSpPr>
            <a:xfrm>
              <a:off x="9120867" y="3202405"/>
              <a:ext cx="2394858" cy="829965"/>
              <a:chOff x="9042399" y="3526390"/>
              <a:chExt cx="2394858" cy="829965"/>
            </a:xfrm>
          </p:grpSpPr>
          <p:sp>
            <p:nvSpPr>
              <p:cNvPr id="24" name="文本框 23"/>
              <p:cNvSpPr txBox="1"/>
              <p:nvPr/>
            </p:nvSpPr>
            <p:spPr>
              <a:xfrm>
                <a:off x="9042399" y="3526390"/>
                <a:ext cx="2394858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dirty="0">
                    <a:latin typeface="微软雅黑" panose="020B0503020204020204" pitchFamily="34" charset="-122"/>
                  </a:rPr>
                  <a:t>技术框架</a:t>
                </a:r>
                <a:endParaRPr lang="zh-CN" altLang="en-US" sz="2800" b="1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9042399" y="3988055"/>
                <a:ext cx="2394858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zh-CN" altLang="en-US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8098970" y="3203903"/>
              <a:ext cx="899886" cy="828000"/>
              <a:chOff x="8098970" y="3203903"/>
              <a:chExt cx="899886" cy="828000"/>
            </a:xfrm>
          </p:grpSpPr>
          <p:sp>
            <p:nvSpPr>
              <p:cNvPr id="22" name="文本框 21"/>
              <p:cNvSpPr txBox="1"/>
              <p:nvPr/>
            </p:nvSpPr>
            <p:spPr>
              <a:xfrm>
                <a:off x="8098970" y="3233183"/>
                <a:ext cx="89988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b="1" dirty="0" smtClean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04</a:t>
                </a:r>
                <a:endParaRPr lang="zh-CN" altLang="en-US" sz="44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8134913" y="3203903"/>
                <a:ext cx="828000" cy="828000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6" name="组合 25"/>
          <p:cNvGrpSpPr/>
          <p:nvPr/>
        </p:nvGrpSpPr>
        <p:grpSpPr>
          <a:xfrm flipH="1">
            <a:off x="1422542" y="1878281"/>
            <a:ext cx="3398314" cy="864152"/>
            <a:chOff x="3909356" y="1666934"/>
            <a:chExt cx="3398314" cy="864152"/>
          </a:xfrm>
        </p:grpSpPr>
        <p:grpSp>
          <p:nvGrpSpPr>
            <p:cNvPr id="27" name="组合 26"/>
            <p:cNvGrpSpPr/>
            <p:nvPr/>
          </p:nvGrpSpPr>
          <p:grpSpPr>
            <a:xfrm>
              <a:off x="4912812" y="1666934"/>
              <a:ext cx="2394858" cy="864152"/>
              <a:chOff x="4818742" y="1356667"/>
              <a:chExt cx="2394858" cy="864152"/>
            </a:xfrm>
          </p:grpSpPr>
          <p:sp>
            <p:nvSpPr>
              <p:cNvPr id="31" name="文本框 30"/>
              <p:cNvSpPr txBox="1"/>
              <p:nvPr/>
            </p:nvSpPr>
            <p:spPr>
              <a:xfrm>
                <a:off x="4818742" y="1356667"/>
                <a:ext cx="2394858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dirty="0">
                    <a:latin typeface="微软雅黑" panose="020B0503020204020204" pitchFamily="34" charset="-122"/>
                  </a:rPr>
                  <a:t>简介</a:t>
                </a:r>
                <a:endParaRPr lang="zh-CN" altLang="en-US" sz="2800" b="1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4818742" y="1852519"/>
                <a:ext cx="2394858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zh-CN" altLang="en-US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3909356" y="1685526"/>
              <a:ext cx="828000" cy="828000"/>
              <a:chOff x="3909356" y="1685526"/>
              <a:chExt cx="828000" cy="828000"/>
            </a:xfrm>
          </p:grpSpPr>
          <p:sp>
            <p:nvSpPr>
              <p:cNvPr id="29" name="文本框 28"/>
              <p:cNvSpPr txBox="1"/>
              <p:nvPr/>
            </p:nvSpPr>
            <p:spPr>
              <a:xfrm>
                <a:off x="3909356" y="1745583"/>
                <a:ext cx="828000" cy="7078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000" b="1" dirty="0" smtClean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01</a:t>
                </a:r>
                <a:endParaRPr lang="en-US" altLang="zh-CN" sz="4000" b="1" dirty="0" smtClean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3909356" y="1685526"/>
                <a:ext cx="828000" cy="828000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3" name="组合 32"/>
          <p:cNvGrpSpPr/>
          <p:nvPr/>
        </p:nvGrpSpPr>
        <p:grpSpPr>
          <a:xfrm flipH="1">
            <a:off x="1386599" y="5017110"/>
            <a:ext cx="3434257" cy="953135"/>
            <a:chOff x="3873413" y="4736171"/>
            <a:chExt cx="3434257" cy="953135"/>
          </a:xfrm>
        </p:grpSpPr>
        <p:grpSp>
          <p:nvGrpSpPr>
            <p:cNvPr id="34" name="组合 33"/>
            <p:cNvGrpSpPr/>
            <p:nvPr/>
          </p:nvGrpSpPr>
          <p:grpSpPr>
            <a:xfrm>
              <a:off x="4912812" y="4736171"/>
              <a:ext cx="2394858" cy="953135"/>
              <a:chOff x="4818742" y="3526390"/>
              <a:chExt cx="2394858" cy="953135"/>
            </a:xfrm>
          </p:grpSpPr>
          <p:sp>
            <p:nvSpPr>
              <p:cNvPr id="38" name="文本框 37"/>
              <p:cNvSpPr txBox="1"/>
              <p:nvPr/>
            </p:nvSpPr>
            <p:spPr>
              <a:xfrm>
                <a:off x="4818742" y="3526390"/>
                <a:ext cx="2394858" cy="9531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800" b="1" dirty="0" smtClean="0">
                    <a:latin typeface="微软雅黑" panose="020B0503020204020204" pitchFamily="34" charset="-122"/>
                  </a:rPr>
                  <a:t>代码讲解与说明书</a:t>
                </a:r>
                <a:endParaRPr lang="zh-CN" altLang="en-US" sz="2800" b="1" dirty="0" smtClean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9" name="文本框 38"/>
              <p:cNvSpPr txBox="1"/>
              <p:nvPr/>
            </p:nvSpPr>
            <p:spPr>
              <a:xfrm>
                <a:off x="4818742" y="4018833"/>
                <a:ext cx="2394858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zh-CN" altLang="en-US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3873413" y="4753058"/>
              <a:ext cx="899886" cy="828000"/>
              <a:chOff x="3873413" y="4753058"/>
              <a:chExt cx="899886" cy="828000"/>
            </a:xfrm>
          </p:grpSpPr>
          <p:sp>
            <p:nvSpPr>
              <p:cNvPr id="36" name="文本框 35"/>
              <p:cNvSpPr txBox="1"/>
              <p:nvPr/>
            </p:nvSpPr>
            <p:spPr>
              <a:xfrm>
                <a:off x="3873413" y="4782338"/>
                <a:ext cx="89988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b="1" dirty="0" smtClean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05</a:t>
                </a:r>
                <a:endParaRPr lang="zh-CN" altLang="en-US" sz="44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3909356" y="4753058"/>
                <a:ext cx="828000" cy="828000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40" name="组合 39"/>
          <p:cNvGrpSpPr/>
          <p:nvPr/>
        </p:nvGrpSpPr>
        <p:grpSpPr>
          <a:xfrm flipH="1">
            <a:off x="1386599" y="3449400"/>
            <a:ext cx="3434257" cy="860743"/>
            <a:chOff x="3873413" y="3187016"/>
            <a:chExt cx="3434257" cy="860743"/>
          </a:xfrm>
        </p:grpSpPr>
        <p:grpSp>
          <p:nvGrpSpPr>
            <p:cNvPr id="41" name="组合 40"/>
            <p:cNvGrpSpPr/>
            <p:nvPr/>
          </p:nvGrpSpPr>
          <p:grpSpPr>
            <a:xfrm>
              <a:off x="4912812" y="3187016"/>
              <a:ext cx="2394858" cy="860743"/>
              <a:chOff x="4818742" y="3526390"/>
              <a:chExt cx="2394858" cy="860743"/>
            </a:xfrm>
          </p:grpSpPr>
          <p:sp>
            <p:nvSpPr>
              <p:cNvPr id="45" name="文本框 44"/>
              <p:cNvSpPr txBox="1"/>
              <p:nvPr/>
            </p:nvSpPr>
            <p:spPr>
              <a:xfrm>
                <a:off x="4818742" y="3526390"/>
                <a:ext cx="2394858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sz="2800" b="1" dirty="0">
                    <a:latin typeface="微软雅黑" panose="020B0503020204020204" pitchFamily="34" charset="-122"/>
                  </a:rPr>
                  <a:t>运行演示</a:t>
                </a:r>
                <a:endParaRPr sz="2800" b="1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4818742" y="4018833"/>
                <a:ext cx="2394858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zh-CN" altLang="en-US" dirty="0">
                  <a:solidFill>
                    <a:schemeClr val="bg1">
                      <a:lumMod val="6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3873413" y="3203903"/>
              <a:ext cx="899886" cy="828000"/>
              <a:chOff x="3873413" y="3203903"/>
              <a:chExt cx="899886" cy="828000"/>
            </a:xfrm>
          </p:grpSpPr>
          <p:sp>
            <p:nvSpPr>
              <p:cNvPr id="43" name="文本框 42"/>
              <p:cNvSpPr txBox="1"/>
              <p:nvPr/>
            </p:nvSpPr>
            <p:spPr>
              <a:xfrm>
                <a:off x="3873413" y="3233183"/>
                <a:ext cx="89988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b="1" dirty="0" smtClean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03</a:t>
                </a:r>
                <a:endParaRPr lang="zh-CN" altLang="en-US" sz="44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矩形 43"/>
              <p:cNvSpPr/>
              <p:nvPr/>
            </p:nvSpPr>
            <p:spPr>
              <a:xfrm>
                <a:off x="3909356" y="3203903"/>
                <a:ext cx="828000" cy="828000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47" name="矩形 46"/>
          <p:cNvSpPr/>
          <p:nvPr/>
        </p:nvSpPr>
        <p:spPr>
          <a:xfrm>
            <a:off x="11712624" y="-22056"/>
            <a:ext cx="479376" cy="6880056"/>
          </a:xfrm>
          <a:prstGeom prst="rect">
            <a:avLst/>
          </a:prstGeom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49" name="直接连接符 48"/>
          <p:cNvCxnSpPr>
            <a:stCxn id="4" idx="2"/>
          </p:cNvCxnSpPr>
          <p:nvPr/>
        </p:nvCxnSpPr>
        <p:spPr>
          <a:xfrm flipH="1">
            <a:off x="6096000" y="1730069"/>
            <a:ext cx="1" cy="429121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灯片编号占位符 5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496">
        <p14:flip dir="r"/>
      </p:transition>
    </mc:Choice>
    <mc:Fallback>
      <p:transition spd="slow" advTm="3496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0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1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2" fill="hold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2" fill="hold" nodeType="withEffect" p14:presetBounceEnd="40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6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7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2" fill="hold" nodeType="withEffect" p14:presetBounceEnd="40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0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2" fill="hold" nodeType="withEffect" p14:presetBounceEnd="4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4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5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2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8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9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2" fill="hold" nodeType="withEffect" p14:presetBounceEnd="4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2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/>
          <p:bldP spid="4" grpId="0"/>
          <p:bldP spid="47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0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8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1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2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2" fill="hold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2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2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/>
          <p:bldP spid="4" grpId="0"/>
          <p:bldP spid="47" grpId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>
          <a:xfrm>
            <a:off x="8737600" y="5782311"/>
            <a:ext cx="2844800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057633" y="1519996"/>
            <a:ext cx="874595" cy="874595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bg2"/>
                </a:solidFill>
                <a:latin typeface="+mn-ea"/>
              </a:rPr>
              <a:t>01</a:t>
            </a:r>
            <a:endParaRPr lang="en-US" altLang="zh-CN" sz="2400" b="1" dirty="0">
              <a:solidFill>
                <a:schemeClr val="bg2"/>
              </a:solidFill>
              <a:latin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931404" y="1627785"/>
            <a:ext cx="54006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1"/>
                </a:solidFill>
                <a:latin typeface="微软雅黑" panose="020B0503020204020204" pitchFamily="34" charset="-122"/>
              </a:rPr>
              <a:t>简介</a:t>
            </a:r>
            <a:endParaRPr lang="zh-CN" altLang="en-US" sz="3200" b="1" dirty="0">
              <a:solidFill>
                <a:schemeClr val="accent1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931670" y="2502535"/>
            <a:ext cx="9636760" cy="1582420"/>
            <a:chOff x="1859743" y="2101910"/>
            <a:chExt cx="9636931" cy="1447165"/>
          </a:xfrm>
        </p:grpSpPr>
        <p:sp>
          <p:nvSpPr>
            <p:cNvPr id="6" name="矩形 5"/>
            <p:cNvSpPr/>
            <p:nvPr/>
          </p:nvSpPr>
          <p:spPr>
            <a:xfrm>
              <a:off x="1859743" y="2101910"/>
              <a:ext cx="9636760" cy="1447165"/>
            </a:xfrm>
            <a:prstGeom prst="rect">
              <a:avLst/>
            </a:prstGeom>
            <a:solidFill>
              <a:srgbClr val="ECECEC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1859744" y="2257624"/>
              <a:ext cx="9636930" cy="8153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此框架为Spring Cloud的简易基础版，主要涉及结构定义，组件构成，流程规范，基础功能，Demo示例</a:t>
              </a:r>
              <a:r>
                <a:rPr 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等</a:t>
              </a:r>
              <a:endParaRPr 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sp>
        <p:nvSpPr>
          <p:cNvPr id="13" name="椭圆 12"/>
          <p:cNvSpPr/>
          <p:nvPr/>
        </p:nvSpPr>
        <p:spPr>
          <a:xfrm>
            <a:off x="1056998" y="4085743"/>
            <a:ext cx="874595" cy="874595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bg2"/>
                </a:solidFill>
                <a:latin typeface="+mn-ea"/>
              </a:rPr>
              <a:t>02</a:t>
            </a:r>
            <a:endParaRPr lang="en-US" altLang="zh-CN" sz="2400" b="1" dirty="0">
              <a:solidFill>
                <a:schemeClr val="bg2"/>
              </a:solidFill>
              <a:latin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31404" y="4230997"/>
            <a:ext cx="54006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chemeClr val="accent1"/>
                </a:solidFill>
                <a:latin typeface="微软雅黑" panose="020B0503020204020204" pitchFamily="34" charset="-122"/>
              </a:rPr>
              <a:t>应用技术</a:t>
            </a:r>
            <a:endParaRPr lang="zh-CN" altLang="en-US" sz="3200" b="1" dirty="0">
              <a:solidFill>
                <a:schemeClr val="accent1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931670" y="5028565"/>
            <a:ext cx="9650730" cy="1544197"/>
            <a:chOff x="1859743" y="2754055"/>
            <a:chExt cx="9650901" cy="796615"/>
          </a:xfrm>
        </p:grpSpPr>
        <p:sp>
          <p:nvSpPr>
            <p:cNvPr id="16" name="矩形 15"/>
            <p:cNvSpPr/>
            <p:nvPr/>
          </p:nvSpPr>
          <p:spPr>
            <a:xfrm>
              <a:off x="1859743" y="2754055"/>
              <a:ext cx="9636760" cy="753110"/>
            </a:xfrm>
            <a:prstGeom prst="rect">
              <a:avLst/>
            </a:prstGeom>
            <a:solidFill>
              <a:srgbClr val="ECECEC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1873714" y="2884369"/>
              <a:ext cx="9636930" cy="6663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框架主要基于Spring 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Cloud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相关技术，</a:t>
              </a:r>
              <a:r>
                <a: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Config, Bus, Security, Sleuth+Zipkin, Stream, Staters, Netflix(Eureka, Hystrix, Zuul, Ribbon, Turbine, Feign), Swagger</a:t>
              </a:r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等。</a:t>
              </a:r>
              <a:endParaRPr lang="en-US" altLang="zh-CN" sz="2000" dirty="0" smtClean="0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0" y="331837"/>
            <a:ext cx="12192000" cy="720626"/>
            <a:chOff x="0" y="331837"/>
            <a:chExt cx="12192000" cy="720626"/>
          </a:xfrm>
        </p:grpSpPr>
        <p:sp>
          <p:nvSpPr>
            <p:cNvPr id="18" name="矩形 17"/>
            <p:cNvSpPr/>
            <p:nvPr/>
          </p:nvSpPr>
          <p:spPr>
            <a:xfrm>
              <a:off x="0" y="331837"/>
              <a:ext cx="479376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551384" y="331837"/>
              <a:ext cx="72008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22120" y="368985"/>
              <a:ext cx="230425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 smtClean="0"/>
                <a:t>简介</a:t>
              </a:r>
              <a:endParaRPr lang="zh-CN" altLang="en-US" sz="3600" dirty="0"/>
            </a:p>
          </p:txBody>
        </p:sp>
        <p:sp>
          <p:nvSpPr>
            <p:cNvPr id="21" name="矩形 20"/>
            <p:cNvSpPr/>
            <p:nvPr/>
          </p:nvSpPr>
          <p:spPr>
            <a:xfrm>
              <a:off x="2855640" y="331837"/>
              <a:ext cx="9336360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125104" y="430540"/>
              <a:ext cx="4555072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800" dirty="0">
                <a:solidFill>
                  <a:schemeClr val="bg2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366">
        <p14:flip dir="r"/>
      </p:transition>
    </mc:Choice>
    <mc:Fallback>
      <p:transition spd="slow" advTm="23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/>
      <p:bldP spid="13" grpId="0" bldLvl="0" animBg="1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原创设计小乖qq:201344035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747341" y="1053037"/>
            <a:ext cx="10697107" cy="3290570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    1) </a:t>
            </a:r>
            <a:r>
              <a:rPr lang="zh-CN" altLang="en-US" sz="20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20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Spring Boot</a:t>
            </a:r>
            <a:endParaRPr lang="en-US" altLang="zh-CN" sz="20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	Spring Cloud是一个基于Spring Boot实现的云应用开发工具</a:t>
            </a:r>
            <a:r>
              <a:rPr lang="zh-CN" altLang="en-US" sz="20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sz="20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通过Spring Boot风格进行再封装屏蔽掉了复杂的配置和实现原理，最终给开发者留出了一套简单易懂、易部署和易维护的分布式系统开发工具包。</a:t>
            </a:r>
            <a:endParaRPr sz="20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    2) </a:t>
            </a:r>
            <a:r>
              <a:rPr lang="zh-CN" altLang="en-US" sz="20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功能实现</a:t>
            </a:r>
            <a:endParaRPr lang="zh-CN" altLang="en-US" sz="20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sz="20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服务发现注册、配置中心、消息总线、负载均衡、断路器、数据监控等</a:t>
            </a:r>
            <a:r>
              <a:rPr lang="zh-CN" altLang="en-US" sz="20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0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endParaRPr lang="en-US" altLang="zh-CN" sz="2000" dirty="0"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331837"/>
            <a:ext cx="12192000" cy="720725"/>
            <a:chOff x="0" y="331837"/>
            <a:chExt cx="12192000" cy="720725"/>
          </a:xfrm>
        </p:grpSpPr>
        <p:sp>
          <p:nvSpPr>
            <p:cNvPr id="10" name="矩形 9"/>
            <p:cNvSpPr/>
            <p:nvPr/>
          </p:nvSpPr>
          <p:spPr>
            <a:xfrm>
              <a:off x="0" y="331837"/>
              <a:ext cx="479376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551384" y="331837"/>
              <a:ext cx="72008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原创设计小乖qq:2013440355"/>
            <p:cNvSpPr txBox="1"/>
            <p:nvPr/>
          </p:nvSpPr>
          <p:spPr>
            <a:xfrm>
              <a:off x="721995" y="369302"/>
              <a:ext cx="2978785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/>
                <a:t>Spring Cloud</a:t>
              </a:r>
              <a:endParaRPr lang="en-US" altLang="zh-CN" sz="3600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3434715" y="331837"/>
              <a:ext cx="8757285" cy="72072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3717925" y="430262"/>
              <a:ext cx="3961765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rgbClr val="FFFFFF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分布式微服务</a:t>
              </a:r>
              <a:r>
                <a:rPr lang="en-US" altLang="zh-CN" sz="2800" dirty="0">
                  <a:solidFill>
                    <a:srgbClr val="FFFFFF"/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框架</a:t>
              </a:r>
              <a:endParaRPr lang="en-US" altLang="zh-CN" sz="2800" dirty="0">
                <a:solidFill>
                  <a:srgbClr val="FFFF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534">
        <p14:flip dir="r"/>
      </p:transition>
    </mc:Choice>
    <mc:Fallback>
      <p:transition spd="slow" advTm="253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667508" y="0"/>
            <a:ext cx="8856984" cy="6858000"/>
          </a:xfrm>
          <a:prstGeom prst="rect">
            <a:avLst/>
          </a:prstGeom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4945513" y="1329529"/>
            <a:ext cx="2300976" cy="2307326"/>
            <a:chOff x="6609209" y="790981"/>
            <a:chExt cx="2301875" cy="230822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5" name="Oval 5"/>
            <p:cNvSpPr>
              <a:spLocks noChangeArrowheads="1"/>
            </p:cNvSpPr>
            <p:nvPr/>
          </p:nvSpPr>
          <p:spPr bwMode="auto">
            <a:xfrm>
              <a:off x="6609209" y="790981"/>
              <a:ext cx="2301875" cy="2308226"/>
            </a:xfrm>
            <a:prstGeom prst="ellipse">
              <a:avLst/>
            </a:prstGeom>
            <a:solidFill>
              <a:srgbClr val="FFFFFF"/>
            </a:solidFill>
            <a:ln w="57150">
              <a:noFill/>
              <a:round/>
            </a:ln>
            <a:effectLst>
              <a:innerShdw blurRad="114300">
                <a:prstClr val="black"/>
              </a:innerShdw>
            </a:effectLst>
          </p:spPr>
          <p:txBody>
            <a:bodyPr vert="horz" wrap="square" lIns="91404" tIns="45702" rIns="91404" bIns="45702" numCol="1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294A5A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6733034" y="914806"/>
              <a:ext cx="2054225" cy="2058988"/>
            </a:xfrm>
            <a:custGeom>
              <a:avLst/>
              <a:gdLst>
                <a:gd name="T0" fmla="*/ 1653 w 3306"/>
                <a:gd name="T1" fmla="*/ 0 h 3306"/>
                <a:gd name="T2" fmla="*/ 3306 w 3306"/>
                <a:gd name="T3" fmla="*/ 1653 h 3306"/>
                <a:gd name="T4" fmla="*/ 1653 w 3306"/>
                <a:gd name="T5" fmla="*/ 3306 h 3306"/>
                <a:gd name="T6" fmla="*/ 0 w 3306"/>
                <a:gd name="T7" fmla="*/ 1653 h 3306"/>
                <a:gd name="T8" fmla="*/ 1653 w 3306"/>
                <a:gd name="T9" fmla="*/ 0 h 3306"/>
                <a:gd name="T10" fmla="*/ 1653 w 3306"/>
                <a:gd name="T11" fmla="*/ 112 h 3306"/>
                <a:gd name="T12" fmla="*/ 3193 w 3306"/>
                <a:gd name="T13" fmla="*/ 1653 h 3306"/>
                <a:gd name="T14" fmla="*/ 1653 w 3306"/>
                <a:gd name="T15" fmla="*/ 3193 h 3306"/>
                <a:gd name="T16" fmla="*/ 112 w 3306"/>
                <a:gd name="T17" fmla="*/ 1653 h 3306"/>
                <a:gd name="T18" fmla="*/ 1653 w 3306"/>
                <a:gd name="T19" fmla="*/ 112 h 3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06" h="3306">
                  <a:moveTo>
                    <a:pt x="1653" y="0"/>
                  </a:moveTo>
                  <a:cubicBezTo>
                    <a:pt x="2565" y="0"/>
                    <a:pt x="3306" y="740"/>
                    <a:pt x="3306" y="1653"/>
                  </a:cubicBezTo>
                  <a:cubicBezTo>
                    <a:pt x="3306" y="2565"/>
                    <a:pt x="2565" y="3306"/>
                    <a:pt x="1653" y="3306"/>
                  </a:cubicBezTo>
                  <a:cubicBezTo>
                    <a:pt x="740" y="3306"/>
                    <a:pt x="0" y="2565"/>
                    <a:pt x="0" y="1653"/>
                  </a:cubicBezTo>
                  <a:cubicBezTo>
                    <a:pt x="0" y="740"/>
                    <a:pt x="740" y="0"/>
                    <a:pt x="1653" y="0"/>
                  </a:cubicBezTo>
                  <a:close/>
                  <a:moveTo>
                    <a:pt x="1653" y="112"/>
                  </a:moveTo>
                  <a:cubicBezTo>
                    <a:pt x="2503" y="112"/>
                    <a:pt x="3193" y="802"/>
                    <a:pt x="3193" y="1653"/>
                  </a:cubicBezTo>
                  <a:cubicBezTo>
                    <a:pt x="3193" y="2503"/>
                    <a:pt x="2503" y="3193"/>
                    <a:pt x="1653" y="3193"/>
                  </a:cubicBezTo>
                  <a:cubicBezTo>
                    <a:pt x="802" y="3193"/>
                    <a:pt x="112" y="2503"/>
                    <a:pt x="112" y="1653"/>
                  </a:cubicBezTo>
                  <a:cubicBezTo>
                    <a:pt x="112" y="802"/>
                    <a:pt x="802" y="112"/>
                    <a:pt x="1653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04" tIns="45702" rIns="91404" bIns="45702" numCol="1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en-US" sz="1800">
                <a:solidFill>
                  <a:srgbClr val="294A5A"/>
                </a:solidFill>
                <a:ea typeface="宋体" panose="02010600030101010101" pitchFamily="2" charset="-122"/>
              </a:endParaRPr>
            </a:p>
          </p:txBody>
        </p:sp>
      </p:grpSp>
      <p:sp>
        <p:nvSpPr>
          <p:cNvPr id="7" name="TextBox 12"/>
          <p:cNvSpPr txBox="1"/>
          <p:nvPr/>
        </p:nvSpPr>
        <p:spPr>
          <a:xfrm>
            <a:off x="2968238" y="3754788"/>
            <a:ext cx="6255526" cy="828675"/>
          </a:xfrm>
          <a:prstGeom prst="rect">
            <a:avLst/>
          </a:prstGeom>
          <a:noFill/>
        </p:spPr>
        <p:txBody>
          <a:bodyPr wrap="square" lIns="91398" tIns="45699" rIns="91398" bIns="45699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4800" b="1" dirty="0">
                <a:solidFill>
                  <a:srgbClr val="FFFFFF"/>
                </a:solidFill>
                <a:latin typeface="微软雅黑" panose="020B0503020204020204" pitchFamily="34" charset="-122"/>
              </a:rPr>
              <a:t>演示示例</a:t>
            </a:r>
            <a:endParaRPr lang="zh-CN" altLang="en-US" sz="4800" b="1" dirty="0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 bwMode="auto">
          <a:xfrm>
            <a:off x="2640966" y="4570469"/>
            <a:ext cx="6910069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" name="Freeform 27"/>
          <p:cNvSpPr>
            <a:spLocks noEditPoints="1"/>
          </p:cNvSpPr>
          <p:nvPr/>
        </p:nvSpPr>
        <p:spPr bwMode="auto">
          <a:xfrm>
            <a:off x="5426108" y="1817478"/>
            <a:ext cx="1358726" cy="1199728"/>
          </a:xfrm>
          <a:custGeom>
            <a:avLst/>
            <a:gdLst>
              <a:gd name="T0" fmla="*/ 284 w 683"/>
              <a:gd name="T1" fmla="*/ 381 h 601"/>
              <a:gd name="T2" fmla="*/ 595 w 683"/>
              <a:gd name="T3" fmla="*/ 392 h 601"/>
              <a:gd name="T4" fmla="*/ 589 w 683"/>
              <a:gd name="T5" fmla="*/ 359 h 601"/>
              <a:gd name="T6" fmla="*/ 285 w 683"/>
              <a:gd name="T7" fmla="*/ 371 h 601"/>
              <a:gd name="T8" fmla="*/ 589 w 683"/>
              <a:gd name="T9" fmla="*/ 359 h 601"/>
              <a:gd name="T10" fmla="*/ 282 w 683"/>
              <a:gd name="T11" fmla="*/ 338 h 601"/>
              <a:gd name="T12" fmla="*/ 591 w 683"/>
              <a:gd name="T13" fmla="*/ 349 h 601"/>
              <a:gd name="T14" fmla="*/ 269 w 683"/>
              <a:gd name="T15" fmla="*/ 324 h 601"/>
              <a:gd name="T16" fmla="*/ 607 w 683"/>
              <a:gd name="T17" fmla="*/ 408 h 601"/>
              <a:gd name="T18" fmla="*/ 261 w 683"/>
              <a:gd name="T19" fmla="*/ 432 h 601"/>
              <a:gd name="T20" fmla="*/ 242 w 683"/>
              <a:gd name="T21" fmla="*/ 316 h 601"/>
              <a:gd name="T22" fmla="*/ 607 w 683"/>
              <a:gd name="T23" fmla="*/ 300 h 601"/>
              <a:gd name="T24" fmla="*/ 269 w 683"/>
              <a:gd name="T25" fmla="*/ 324 h 601"/>
              <a:gd name="T26" fmla="*/ 345 w 683"/>
              <a:gd name="T27" fmla="*/ 39 h 601"/>
              <a:gd name="T28" fmla="*/ 335 w 683"/>
              <a:gd name="T29" fmla="*/ 3 h 601"/>
              <a:gd name="T30" fmla="*/ 350 w 683"/>
              <a:gd name="T31" fmla="*/ 1 h 601"/>
              <a:gd name="T32" fmla="*/ 411 w 683"/>
              <a:gd name="T33" fmla="*/ 39 h 601"/>
              <a:gd name="T34" fmla="*/ 367 w 683"/>
              <a:gd name="T35" fmla="*/ 56 h 601"/>
              <a:gd name="T36" fmla="*/ 366 w 683"/>
              <a:gd name="T37" fmla="*/ 105 h 601"/>
              <a:gd name="T38" fmla="*/ 353 w 683"/>
              <a:gd name="T39" fmla="*/ 218 h 601"/>
              <a:gd name="T40" fmla="*/ 380 w 683"/>
              <a:gd name="T41" fmla="*/ 107 h 601"/>
              <a:gd name="T42" fmla="*/ 486 w 683"/>
              <a:gd name="T43" fmla="*/ 87 h 601"/>
              <a:gd name="T44" fmla="*/ 441 w 683"/>
              <a:gd name="T45" fmla="*/ 285 h 601"/>
              <a:gd name="T46" fmla="*/ 406 w 683"/>
              <a:gd name="T47" fmla="*/ 285 h 601"/>
              <a:gd name="T48" fmla="*/ 361 w 683"/>
              <a:gd name="T49" fmla="*/ 87 h 601"/>
              <a:gd name="T50" fmla="*/ 430 w 683"/>
              <a:gd name="T51" fmla="*/ 30 h 601"/>
              <a:gd name="T52" fmla="*/ 429 w 683"/>
              <a:gd name="T53" fmla="*/ 88 h 601"/>
              <a:gd name="T54" fmla="*/ 237 w 683"/>
              <a:gd name="T55" fmla="*/ 540 h 601"/>
              <a:gd name="T56" fmla="*/ 637 w 683"/>
              <a:gd name="T57" fmla="*/ 553 h 601"/>
              <a:gd name="T58" fmla="*/ 237 w 683"/>
              <a:gd name="T59" fmla="*/ 540 h 601"/>
              <a:gd name="T60" fmla="*/ 634 w 683"/>
              <a:gd name="T61" fmla="*/ 515 h 601"/>
              <a:gd name="T62" fmla="*/ 239 w 683"/>
              <a:gd name="T63" fmla="*/ 528 h 601"/>
              <a:gd name="T64" fmla="*/ 231 w 683"/>
              <a:gd name="T65" fmla="*/ 491 h 601"/>
              <a:gd name="T66" fmla="*/ 635 w 683"/>
              <a:gd name="T67" fmla="*/ 504 h 601"/>
              <a:gd name="T68" fmla="*/ 231 w 683"/>
              <a:gd name="T69" fmla="*/ 491 h 601"/>
              <a:gd name="T70" fmla="*/ 652 w 683"/>
              <a:gd name="T71" fmla="*/ 570 h 601"/>
              <a:gd name="T72" fmla="*/ 219 w 683"/>
              <a:gd name="T73" fmla="*/ 598 h 601"/>
              <a:gd name="T74" fmla="*/ 683 w 683"/>
              <a:gd name="T75" fmla="*/ 580 h 601"/>
              <a:gd name="T76" fmla="*/ 662 w 683"/>
              <a:gd name="T77" fmla="*/ 447 h 601"/>
              <a:gd name="T78" fmla="*/ 219 w 683"/>
              <a:gd name="T79" fmla="*/ 475 h 601"/>
              <a:gd name="T80" fmla="*/ 223 w 683"/>
              <a:gd name="T81" fmla="*/ 189 h 601"/>
              <a:gd name="T82" fmla="*/ 103 w 683"/>
              <a:gd name="T83" fmla="*/ 549 h 601"/>
              <a:gd name="T84" fmla="*/ 223 w 683"/>
              <a:gd name="T85" fmla="*/ 189 h 601"/>
              <a:gd name="T86" fmla="*/ 72 w 683"/>
              <a:gd name="T87" fmla="*/ 534 h 601"/>
              <a:gd name="T88" fmla="*/ 213 w 683"/>
              <a:gd name="T89" fmla="*/ 187 h 601"/>
              <a:gd name="T90" fmla="*/ 183 w 683"/>
              <a:gd name="T91" fmla="*/ 168 h 601"/>
              <a:gd name="T92" fmla="*/ 62 w 683"/>
              <a:gd name="T93" fmla="*/ 531 h 601"/>
              <a:gd name="T94" fmla="*/ 183 w 683"/>
              <a:gd name="T95" fmla="*/ 168 h 601"/>
              <a:gd name="T96" fmla="*/ 114 w 683"/>
              <a:gd name="T97" fmla="*/ 568 h 601"/>
              <a:gd name="T98" fmla="*/ 280 w 683"/>
              <a:gd name="T99" fmla="*/ 192 h 601"/>
              <a:gd name="T100" fmla="*/ 112 w 683"/>
              <a:gd name="T101" fmla="*/ 597 h 601"/>
              <a:gd name="T102" fmla="*/ 4 w 683"/>
              <a:gd name="T103" fmla="*/ 536 h 601"/>
              <a:gd name="T104" fmla="*/ 173 w 683"/>
              <a:gd name="T105" fmla="*/ 152 h 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83" h="601">
                <a:moveTo>
                  <a:pt x="591" y="381"/>
                </a:moveTo>
                <a:lnTo>
                  <a:pt x="284" y="381"/>
                </a:lnTo>
                <a:cubicBezTo>
                  <a:pt x="284" y="385"/>
                  <a:pt x="283" y="389"/>
                  <a:pt x="282" y="392"/>
                </a:cubicBezTo>
                <a:lnTo>
                  <a:pt x="595" y="392"/>
                </a:lnTo>
                <a:cubicBezTo>
                  <a:pt x="593" y="389"/>
                  <a:pt x="592" y="385"/>
                  <a:pt x="591" y="381"/>
                </a:cubicBezTo>
                <a:close/>
                <a:moveTo>
                  <a:pt x="589" y="359"/>
                </a:moveTo>
                <a:lnTo>
                  <a:pt x="285" y="359"/>
                </a:lnTo>
                <a:cubicBezTo>
                  <a:pt x="285" y="363"/>
                  <a:pt x="285" y="367"/>
                  <a:pt x="285" y="371"/>
                </a:cubicBezTo>
                <a:lnTo>
                  <a:pt x="589" y="371"/>
                </a:lnTo>
                <a:cubicBezTo>
                  <a:pt x="588" y="367"/>
                  <a:pt x="588" y="363"/>
                  <a:pt x="589" y="359"/>
                </a:cubicBezTo>
                <a:close/>
                <a:moveTo>
                  <a:pt x="595" y="338"/>
                </a:moveTo>
                <a:lnTo>
                  <a:pt x="282" y="338"/>
                </a:lnTo>
                <a:cubicBezTo>
                  <a:pt x="283" y="342"/>
                  <a:pt x="284" y="345"/>
                  <a:pt x="284" y="349"/>
                </a:cubicBezTo>
                <a:lnTo>
                  <a:pt x="591" y="349"/>
                </a:lnTo>
                <a:cubicBezTo>
                  <a:pt x="592" y="345"/>
                  <a:pt x="593" y="341"/>
                  <a:pt x="595" y="338"/>
                </a:cubicBezTo>
                <a:close/>
                <a:moveTo>
                  <a:pt x="269" y="324"/>
                </a:moveTo>
                <a:lnTo>
                  <a:pt x="269" y="408"/>
                </a:lnTo>
                <a:lnTo>
                  <a:pt x="607" y="408"/>
                </a:lnTo>
                <a:lnTo>
                  <a:pt x="607" y="432"/>
                </a:lnTo>
                <a:lnTo>
                  <a:pt x="261" y="432"/>
                </a:lnTo>
                <a:cubicBezTo>
                  <a:pt x="251" y="432"/>
                  <a:pt x="242" y="425"/>
                  <a:pt x="242" y="416"/>
                </a:cubicBezTo>
                <a:lnTo>
                  <a:pt x="242" y="316"/>
                </a:lnTo>
                <a:cubicBezTo>
                  <a:pt x="242" y="307"/>
                  <a:pt x="251" y="300"/>
                  <a:pt x="261" y="300"/>
                </a:cubicBezTo>
                <a:lnTo>
                  <a:pt x="607" y="300"/>
                </a:lnTo>
                <a:lnTo>
                  <a:pt x="607" y="324"/>
                </a:lnTo>
                <a:lnTo>
                  <a:pt x="269" y="324"/>
                </a:lnTo>
                <a:close/>
                <a:moveTo>
                  <a:pt x="367" y="56"/>
                </a:moveTo>
                <a:cubicBezTo>
                  <a:pt x="354" y="55"/>
                  <a:pt x="348" y="48"/>
                  <a:pt x="345" y="39"/>
                </a:cubicBezTo>
                <a:cubicBezTo>
                  <a:pt x="342" y="31"/>
                  <a:pt x="343" y="26"/>
                  <a:pt x="343" y="18"/>
                </a:cubicBezTo>
                <a:cubicBezTo>
                  <a:pt x="342" y="8"/>
                  <a:pt x="336" y="5"/>
                  <a:pt x="335" y="3"/>
                </a:cubicBezTo>
                <a:cubicBezTo>
                  <a:pt x="335" y="2"/>
                  <a:pt x="337" y="1"/>
                  <a:pt x="341" y="1"/>
                </a:cubicBezTo>
                <a:cubicBezTo>
                  <a:pt x="344" y="1"/>
                  <a:pt x="347" y="0"/>
                  <a:pt x="350" y="1"/>
                </a:cubicBezTo>
                <a:cubicBezTo>
                  <a:pt x="356" y="1"/>
                  <a:pt x="365" y="2"/>
                  <a:pt x="366" y="2"/>
                </a:cubicBezTo>
                <a:cubicBezTo>
                  <a:pt x="385" y="6"/>
                  <a:pt x="409" y="16"/>
                  <a:pt x="411" y="39"/>
                </a:cubicBezTo>
                <a:cubicBezTo>
                  <a:pt x="413" y="49"/>
                  <a:pt x="412" y="61"/>
                  <a:pt x="402" y="65"/>
                </a:cubicBezTo>
                <a:cubicBezTo>
                  <a:pt x="395" y="55"/>
                  <a:pt x="378" y="57"/>
                  <a:pt x="367" y="56"/>
                </a:cubicBezTo>
                <a:close/>
                <a:moveTo>
                  <a:pt x="394" y="102"/>
                </a:moveTo>
                <a:cubicBezTo>
                  <a:pt x="385" y="99"/>
                  <a:pt x="378" y="99"/>
                  <a:pt x="366" y="105"/>
                </a:cubicBezTo>
                <a:cubicBezTo>
                  <a:pt x="342" y="116"/>
                  <a:pt x="331" y="144"/>
                  <a:pt x="333" y="169"/>
                </a:cubicBezTo>
                <a:cubicBezTo>
                  <a:pt x="334" y="186"/>
                  <a:pt x="341" y="205"/>
                  <a:pt x="353" y="218"/>
                </a:cubicBezTo>
                <a:cubicBezTo>
                  <a:pt x="349" y="207"/>
                  <a:pt x="346" y="195"/>
                  <a:pt x="345" y="184"/>
                </a:cubicBezTo>
                <a:cubicBezTo>
                  <a:pt x="343" y="154"/>
                  <a:pt x="354" y="121"/>
                  <a:pt x="380" y="107"/>
                </a:cubicBezTo>
                <a:cubicBezTo>
                  <a:pt x="385" y="105"/>
                  <a:pt x="390" y="103"/>
                  <a:pt x="394" y="102"/>
                </a:cubicBezTo>
                <a:close/>
                <a:moveTo>
                  <a:pt x="486" y="87"/>
                </a:moveTo>
                <a:cubicBezTo>
                  <a:pt x="519" y="102"/>
                  <a:pt x="539" y="139"/>
                  <a:pt x="537" y="182"/>
                </a:cubicBezTo>
                <a:cubicBezTo>
                  <a:pt x="533" y="239"/>
                  <a:pt x="490" y="285"/>
                  <a:pt x="441" y="285"/>
                </a:cubicBezTo>
                <a:cubicBezTo>
                  <a:pt x="435" y="285"/>
                  <a:pt x="429" y="280"/>
                  <a:pt x="424" y="278"/>
                </a:cubicBezTo>
                <a:cubicBezTo>
                  <a:pt x="418" y="280"/>
                  <a:pt x="412" y="285"/>
                  <a:pt x="406" y="285"/>
                </a:cubicBezTo>
                <a:cubicBezTo>
                  <a:pt x="357" y="285"/>
                  <a:pt x="315" y="239"/>
                  <a:pt x="311" y="182"/>
                </a:cubicBezTo>
                <a:cubicBezTo>
                  <a:pt x="308" y="139"/>
                  <a:pt x="329" y="102"/>
                  <a:pt x="361" y="87"/>
                </a:cubicBezTo>
                <a:cubicBezTo>
                  <a:pt x="385" y="75"/>
                  <a:pt x="397" y="79"/>
                  <a:pt x="417" y="88"/>
                </a:cubicBezTo>
                <a:cubicBezTo>
                  <a:pt x="415" y="72"/>
                  <a:pt x="414" y="48"/>
                  <a:pt x="430" y="30"/>
                </a:cubicBezTo>
                <a:cubicBezTo>
                  <a:pt x="434" y="28"/>
                  <a:pt x="443" y="32"/>
                  <a:pt x="443" y="40"/>
                </a:cubicBezTo>
                <a:cubicBezTo>
                  <a:pt x="430" y="55"/>
                  <a:pt x="429" y="76"/>
                  <a:pt x="429" y="88"/>
                </a:cubicBezTo>
                <a:cubicBezTo>
                  <a:pt x="450" y="79"/>
                  <a:pt x="462" y="75"/>
                  <a:pt x="486" y="87"/>
                </a:cubicBezTo>
                <a:close/>
                <a:moveTo>
                  <a:pt x="237" y="540"/>
                </a:moveTo>
                <a:lnTo>
                  <a:pt x="635" y="540"/>
                </a:lnTo>
                <a:cubicBezTo>
                  <a:pt x="635" y="544"/>
                  <a:pt x="636" y="549"/>
                  <a:pt x="637" y="553"/>
                </a:cubicBezTo>
                <a:lnTo>
                  <a:pt x="231" y="553"/>
                </a:lnTo>
                <a:cubicBezTo>
                  <a:pt x="234" y="549"/>
                  <a:pt x="236" y="545"/>
                  <a:pt x="237" y="540"/>
                </a:cubicBezTo>
                <a:close/>
                <a:moveTo>
                  <a:pt x="239" y="515"/>
                </a:moveTo>
                <a:lnTo>
                  <a:pt x="634" y="515"/>
                </a:lnTo>
                <a:cubicBezTo>
                  <a:pt x="634" y="520"/>
                  <a:pt x="634" y="524"/>
                  <a:pt x="634" y="528"/>
                </a:cubicBezTo>
                <a:lnTo>
                  <a:pt x="239" y="528"/>
                </a:lnTo>
                <a:cubicBezTo>
                  <a:pt x="240" y="524"/>
                  <a:pt x="240" y="520"/>
                  <a:pt x="239" y="515"/>
                </a:cubicBezTo>
                <a:close/>
                <a:moveTo>
                  <a:pt x="231" y="491"/>
                </a:moveTo>
                <a:lnTo>
                  <a:pt x="637" y="491"/>
                </a:lnTo>
                <a:cubicBezTo>
                  <a:pt x="636" y="495"/>
                  <a:pt x="635" y="499"/>
                  <a:pt x="635" y="504"/>
                </a:cubicBezTo>
                <a:lnTo>
                  <a:pt x="237" y="504"/>
                </a:lnTo>
                <a:cubicBezTo>
                  <a:pt x="236" y="499"/>
                  <a:pt x="234" y="495"/>
                  <a:pt x="231" y="491"/>
                </a:cubicBezTo>
                <a:close/>
                <a:moveTo>
                  <a:pt x="652" y="475"/>
                </a:moveTo>
                <a:lnTo>
                  <a:pt x="652" y="570"/>
                </a:lnTo>
                <a:lnTo>
                  <a:pt x="219" y="570"/>
                </a:lnTo>
                <a:lnTo>
                  <a:pt x="219" y="598"/>
                </a:lnTo>
                <a:lnTo>
                  <a:pt x="662" y="598"/>
                </a:lnTo>
                <a:cubicBezTo>
                  <a:pt x="674" y="598"/>
                  <a:pt x="683" y="590"/>
                  <a:pt x="683" y="580"/>
                </a:cubicBezTo>
                <a:lnTo>
                  <a:pt x="683" y="465"/>
                </a:lnTo>
                <a:cubicBezTo>
                  <a:pt x="683" y="455"/>
                  <a:pt x="674" y="447"/>
                  <a:pt x="662" y="447"/>
                </a:cubicBezTo>
                <a:lnTo>
                  <a:pt x="219" y="447"/>
                </a:lnTo>
                <a:lnTo>
                  <a:pt x="219" y="475"/>
                </a:lnTo>
                <a:lnTo>
                  <a:pt x="652" y="475"/>
                </a:lnTo>
                <a:close/>
                <a:moveTo>
                  <a:pt x="223" y="189"/>
                </a:moveTo>
                <a:lnTo>
                  <a:pt x="93" y="543"/>
                </a:lnTo>
                <a:cubicBezTo>
                  <a:pt x="97" y="545"/>
                  <a:pt x="100" y="547"/>
                  <a:pt x="103" y="549"/>
                </a:cubicBezTo>
                <a:lnTo>
                  <a:pt x="236" y="188"/>
                </a:lnTo>
                <a:cubicBezTo>
                  <a:pt x="232" y="189"/>
                  <a:pt x="228" y="189"/>
                  <a:pt x="223" y="189"/>
                </a:cubicBezTo>
                <a:close/>
                <a:moveTo>
                  <a:pt x="201" y="183"/>
                </a:moveTo>
                <a:lnTo>
                  <a:pt x="72" y="534"/>
                </a:lnTo>
                <a:cubicBezTo>
                  <a:pt x="76" y="535"/>
                  <a:pt x="79" y="537"/>
                  <a:pt x="83" y="538"/>
                </a:cubicBezTo>
                <a:lnTo>
                  <a:pt x="213" y="187"/>
                </a:lnTo>
                <a:cubicBezTo>
                  <a:pt x="209" y="186"/>
                  <a:pt x="205" y="185"/>
                  <a:pt x="201" y="183"/>
                </a:cubicBezTo>
                <a:close/>
                <a:moveTo>
                  <a:pt x="183" y="168"/>
                </a:moveTo>
                <a:lnTo>
                  <a:pt x="50" y="529"/>
                </a:lnTo>
                <a:cubicBezTo>
                  <a:pt x="53" y="530"/>
                  <a:pt x="57" y="531"/>
                  <a:pt x="62" y="531"/>
                </a:cubicBezTo>
                <a:lnTo>
                  <a:pt x="192" y="177"/>
                </a:lnTo>
                <a:cubicBezTo>
                  <a:pt x="189" y="175"/>
                  <a:pt x="185" y="172"/>
                  <a:pt x="183" y="168"/>
                </a:cubicBezTo>
                <a:close/>
                <a:moveTo>
                  <a:pt x="31" y="537"/>
                </a:moveTo>
                <a:lnTo>
                  <a:pt x="114" y="568"/>
                </a:lnTo>
                <a:lnTo>
                  <a:pt x="256" y="183"/>
                </a:lnTo>
                <a:lnTo>
                  <a:pt x="280" y="192"/>
                </a:lnTo>
                <a:lnTo>
                  <a:pt x="135" y="585"/>
                </a:lnTo>
                <a:cubicBezTo>
                  <a:pt x="131" y="595"/>
                  <a:pt x="121" y="601"/>
                  <a:pt x="112" y="597"/>
                </a:cubicBezTo>
                <a:lnTo>
                  <a:pt x="13" y="561"/>
                </a:lnTo>
                <a:cubicBezTo>
                  <a:pt x="4" y="558"/>
                  <a:pt x="0" y="547"/>
                  <a:pt x="4" y="536"/>
                </a:cubicBezTo>
                <a:lnTo>
                  <a:pt x="149" y="144"/>
                </a:lnTo>
                <a:lnTo>
                  <a:pt x="173" y="152"/>
                </a:lnTo>
                <a:lnTo>
                  <a:pt x="31" y="53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398" tIns="45699" rIns="91398" bIns="45699" numCol="1" anchor="t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z="1800">
              <a:ea typeface="宋体" panose="02010600030101010101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640965" y="4796790"/>
            <a:ext cx="6910070" cy="1309249"/>
            <a:chOff x="3839574" y="4796619"/>
            <a:chExt cx="4656868" cy="877246"/>
          </a:xfrm>
        </p:grpSpPr>
        <p:grpSp>
          <p:nvGrpSpPr>
            <p:cNvPr id="18" name="组合 17"/>
            <p:cNvGrpSpPr/>
            <p:nvPr/>
          </p:nvGrpSpPr>
          <p:grpSpPr>
            <a:xfrm>
              <a:off x="3839574" y="4796619"/>
              <a:ext cx="2112410" cy="308549"/>
              <a:chOff x="3839574" y="4796619"/>
              <a:chExt cx="2112410" cy="308549"/>
            </a:xfrm>
          </p:grpSpPr>
          <p:sp>
            <p:nvSpPr>
              <p:cNvPr id="10" name="Oval 39"/>
              <p:cNvSpPr>
                <a:spLocks noChangeAspect="1" noChangeArrowheads="1"/>
              </p:cNvSpPr>
              <p:nvPr/>
            </p:nvSpPr>
            <p:spPr bwMode="auto">
              <a:xfrm>
                <a:off x="3839574" y="4888026"/>
                <a:ext cx="215916" cy="217142"/>
              </a:xfrm>
              <a:prstGeom prst="ellipse">
                <a:avLst/>
              </a:prstGeom>
              <a:solidFill>
                <a:schemeClr val="accent1"/>
              </a:solidFill>
              <a:ln w="28575" cap="flat">
                <a:solidFill>
                  <a:schemeClr val="bg2"/>
                </a:solidFill>
                <a:prstDash val="solid"/>
                <a:miter lim="800000"/>
              </a:ln>
            </p:spPr>
            <p:txBody>
              <a:bodyPr vert="horz" wrap="square" lIns="91398" tIns="45699" rIns="91398" bIns="45699" numCol="1" anchor="t" anchorCtr="0" compatLnSpc="1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</a:pPr>
                <a:endParaRPr lang="zh-CN" altLang="en-US" sz="2000">
                  <a:solidFill>
                    <a:srgbClr val="484849"/>
                  </a:solidFill>
                  <a:ea typeface="宋体" panose="02010600030101010101" pitchFamily="2" charset="-122"/>
                </a:endParaRPr>
              </a:p>
            </p:txBody>
          </p:sp>
          <p:sp>
            <p:nvSpPr>
              <p:cNvPr id="12" name="TextBox 39"/>
              <p:cNvSpPr txBox="1"/>
              <p:nvPr/>
            </p:nvSpPr>
            <p:spPr>
              <a:xfrm>
                <a:off x="4202650" y="4796619"/>
                <a:ext cx="1749334" cy="266347"/>
              </a:xfrm>
              <a:prstGeom prst="rect">
                <a:avLst/>
              </a:prstGeom>
              <a:noFill/>
            </p:spPr>
            <p:txBody>
              <a:bodyPr wrap="square" lIns="91398" tIns="45699" rIns="91398" bIns="45699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</a:pPr>
                <a:r>
                  <a:rPr lang="zh-CN" sz="2000" dirty="0" smtClean="0">
                    <a:solidFill>
                      <a:srgbClr val="FFFFFF"/>
                    </a:solidFill>
                    <a:latin typeface="微软雅黑" panose="020B0503020204020204" pitchFamily="34" charset="-122"/>
                  </a:rPr>
                  <a:t>监控平台</a:t>
                </a:r>
                <a:endParaRPr lang="zh-CN" sz="2000" dirty="0" smtClean="0">
                  <a:solidFill>
                    <a:srgbClr val="FFFFFF"/>
                  </a:solidFill>
                  <a:latin typeface="微软雅黑" panose="020B0503020204020204" pitchFamily="34" charset="-122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6384032" y="4796619"/>
              <a:ext cx="2112410" cy="308549"/>
              <a:chOff x="3839574" y="4796619"/>
              <a:chExt cx="2112410" cy="308549"/>
            </a:xfrm>
          </p:grpSpPr>
          <p:sp>
            <p:nvSpPr>
              <p:cNvPr id="23" name="Oval 39"/>
              <p:cNvSpPr>
                <a:spLocks noChangeAspect="1" noChangeArrowheads="1"/>
              </p:cNvSpPr>
              <p:nvPr/>
            </p:nvSpPr>
            <p:spPr bwMode="auto">
              <a:xfrm>
                <a:off x="3839574" y="4888026"/>
                <a:ext cx="215916" cy="217142"/>
              </a:xfrm>
              <a:prstGeom prst="ellipse">
                <a:avLst/>
              </a:prstGeom>
              <a:solidFill>
                <a:schemeClr val="accent1"/>
              </a:solidFill>
              <a:ln w="28575" cap="flat">
                <a:solidFill>
                  <a:schemeClr val="bg2"/>
                </a:solidFill>
                <a:prstDash val="solid"/>
                <a:miter lim="800000"/>
              </a:ln>
            </p:spPr>
            <p:txBody>
              <a:bodyPr vert="horz" wrap="square" lIns="91398" tIns="45699" rIns="91398" bIns="45699" numCol="1" anchor="t" anchorCtr="0" compatLnSpc="1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</a:pPr>
                <a:endParaRPr lang="zh-CN" altLang="en-US" sz="2000">
                  <a:solidFill>
                    <a:srgbClr val="484849"/>
                  </a:solidFill>
                  <a:ea typeface="宋体" panose="02010600030101010101" pitchFamily="2" charset="-122"/>
                </a:endParaRPr>
              </a:p>
            </p:txBody>
          </p:sp>
          <p:sp>
            <p:nvSpPr>
              <p:cNvPr id="24" name="TextBox 39"/>
              <p:cNvSpPr txBox="1"/>
              <p:nvPr/>
            </p:nvSpPr>
            <p:spPr>
              <a:xfrm>
                <a:off x="4202650" y="4796619"/>
                <a:ext cx="1749334" cy="266347"/>
              </a:xfrm>
              <a:prstGeom prst="rect">
                <a:avLst/>
              </a:prstGeom>
              <a:noFill/>
            </p:spPr>
            <p:txBody>
              <a:bodyPr wrap="square" lIns="91398" tIns="45699" rIns="91398" bIns="45699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</a:pPr>
                <a:r>
                  <a:rPr lang="zh-CN" altLang="en-US" sz="2000" dirty="0" smtClean="0">
                    <a:solidFill>
                      <a:srgbClr val="FFFFFF"/>
                    </a:solidFill>
                    <a:latin typeface="微软雅黑" panose="020B0503020204020204" pitchFamily="34" charset="-122"/>
                  </a:rPr>
                  <a:t>日志平台</a:t>
                </a:r>
                <a:endParaRPr lang="zh-CN" altLang="en-US" sz="2000" dirty="0" smtClean="0">
                  <a:solidFill>
                    <a:srgbClr val="FFFFFF"/>
                  </a:solidFill>
                  <a:latin typeface="微软雅黑" panose="020B0503020204020204" pitchFamily="34" charset="-122"/>
                </a:endParaRPr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3839574" y="5201164"/>
              <a:ext cx="2272373" cy="472701"/>
              <a:chOff x="3839574" y="4796619"/>
              <a:chExt cx="2272373" cy="472701"/>
            </a:xfrm>
          </p:grpSpPr>
          <p:sp>
            <p:nvSpPr>
              <p:cNvPr id="26" name="Oval 39"/>
              <p:cNvSpPr>
                <a:spLocks noChangeAspect="1" noChangeArrowheads="1"/>
              </p:cNvSpPr>
              <p:nvPr/>
            </p:nvSpPr>
            <p:spPr bwMode="auto">
              <a:xfrm>
                <a:off x="3839574" y="4888026"/>
                <a:ext cx="215916" cy="217142"/>
              </a:xfrm>
              <a:prstGeom prst="ellipse">
                <a:avLst/>
              </a:prstGeom>
              <a:solidFill>
                <a:schemeClr val="accent1"/>
              </a:solidFill>
              <a:ln w="28575" cap="flat">
                <a:solidFill>
                  <a:schemeClr val="bg2"/>
                </a:solidFill>
                <a:prstDash val="solid"/>
                <a:miter lim="800000"/>
              </a:ln>
            </p:spPr>
            <p:txBody>
              <a:bodyPr vert="horz" wrap="square" lIns="91398" tIns="45699" rIns="91398" bIns="45699" numCol="1" anchor="t" anchorCtr="0" compatLnSpc="1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</a:pPr>
                <a:endParaRPr lang="zh-CN" altLang="en-US" sz="2000">
                  <a:solidFill>
                    <a:srgbClr val="484849"/>
                  </a:solidFill>
                  <a:ea typeface="宋体" panose="02010600030101010101" pitchFamily="2" charset="-122"/>
                </a:endParaRPr>
              </a:p>
            </p:txBody>
          </p:sp>
          <p:sp>
            <p:nvSpPr>
              <p:cNvPr id="27" name="TextBox 39"/>
              <p:cNvSpPr txBox="1"/>
              <p:nvPr/>
            </p:nvSpPr>
            <p:spPr>
              <a:xfrm>
                <a:off x="4202469" y="4796619"/>
                <a:ext cx="1909478" cy="472701"/>
              </a:xfrm>
              <a:prstGeom prst="rect">
                <a:avLst/>
              </a:prstGeom>
              <a:noFill/>
            </p:spPr>
            <p:txBody>
              <a:bodyPr wrap="square" lIns="91398" tIns="45699" rIns="91398" bIns="45699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</a:pPr>
                <a:r>
                  <a:rPr lang="en-US" sz="2000" dirty="0" smtClean="0">
                    <a:solidFill>
                      <a:srgbClr val="FFFFFF"/>
                    </a:solidFill>
                    <a:latin typeface="微软雅黑" panose="020B0503020204020204" pitchFamily="34" charset="-122"/>
                  </a:rPr>
                  <a:t>Swagger</a:t>
                </a:r>
                <a:r>
                  <a:rPr lang="zh-CN" altLang="en-US" sz="2000" dirty="0" smtClean="0">
                    <a:solidFill>
                      <a:srgbClr val="FFFFFF"/>
                    </a:solidFill>
                    <a:latin typeface="微软雅黑" panose="020B0503020204020204" pitchFamily="34" charset="-122"/>
                  </a:rPr>
                  <a:t>开发文档与调试</a:t>
                </a:r>
                <a:endParaRPr lang="zh-CN" altLang="en-US" sz="2000" dirty="0" smtClean="0">
                  <a:solidFill>
                    <a:srgbClr val="FFFFFF"/>
                  </a:solidFill>
                  <a:latin typeface="微软雅黑" panose="020B0503020204020204" pitchFamily="34" charset="-122"/>
                </a:endParaRPr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6384032" y="5201164"/>
              <a:ext cx="2112410" cy="308549"/>
              <a:chOff x="3839574" y="4796619"/>
              <a:chExt cx="2112410" cy="308549"/>
            </a:xfrm>
          </p:grpSpPr>
          <p:sp>
            <p:nvSpPr>
              <p:cNvPr id="29" name="Oval 39"/>
              <p:cNvSpPr>
                <a:spLocks noChangeAspect="1" noChangeArrowheads="1"/>
              </p:cNvSpPr>
              <p:nvPr/>
            </p:nvSpPr>
            <p:spPr bwMode="auto">
              <a:xfrm>
                <a:off x="3839574" y="4888026"/>
                <a:ext cx="215916" cy="217142"/>
              </a:xfrm>
              <a:prstGeom prst="ellipse">
                <a:avLst/>
              </a:prstGeom>
              <a:solidFill>
                <a:schemeClr val="accent1"/>
              </a:solidFill>
              <a:ln w="28575" cap="flat">
                <a:solidFill>
                  <a:schemeClr val="bg2"/>
                </a:solidFill>
                <a:prstDash val="solid"/>
                <a:miter lim="800000"/>
              </a:ln>
            </p:spPr>
            <p:txBody>
              <a:bodyPr vert="horz" wrap="square" lIns="91398" tIns="45699" rIns="91398" bIns="45699" numCol="1" anchor="t" anchorCtr="0" compatLnSpc="1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</a:pPr>
                <a:endParaRPr lang="zh-CN" altLang="en-US" sz="2000">
                  <a:solidFill>
                    <a:srgbClr val="484849"/>
                  </a:solidFill>
                  <a:ea typeface="宋体" panose="02010600030101010101" pitchFamily="2" charset="-122"/>
                </a:endParaRPr>
              </a:p>
            </p:txBody>
          </p:sp>
          <p:sp>
            <p:nvSpPr>
              <p:cNvPr id="30" name="TextBox 39"/>
              <p:cNvSpPr txBox="1"/>
              <p:nvPr/>
            </p:nvSpPr>
            <p:spPr>
              <a:xfrm>
                <a:off x="4202650" y="4796619"/>
                <a:ext cx="1749334" cy="266347"/>
              </a:xfrm>
              <a:prstGeom prst="rect">
                <a:avLst/>
              </a:prstGeom>
              <a:noFill/>
            </p:spPr>
            <p:txBody>
              <a:bodyPr wrap="square" lIns="91398" tIns="45699" rIns="91398" bIns="45699" rtlCol="0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</a:pPr>
                <a:r>
                  <a:rPr lang="zh-CN" altLang="en-US" sz="2000" dirty="0" smtClean="0">
                    <a:solidFill>
                      <a:srgbClr val="FFFFFF"/>
                    </a:solidFill>
                    <a:latin typeface="微软雅黑" panose="020B0503020204020204" pitchFamily="34" charset="-122"/>
                  </a:rPr>
                  <a:t>各类型文档输出</a:t>
                </a:r>
                <a:endParaRPr lang="zh-CN" altLang="en-US" sz="2000" dirty="0" smtClean="0">
                  <a:solidFill>
                    <a:srgbClr val="FFFFFF"/>
                  </a:solidFill>
                  <a:latin typeface="微软雅黑" panose="020B0503020204020204" pitchFamily="34" charset="-122"/>
                </a:endParaRPr>
              </a:p>
            </p:txBody>
          </p:sp>
        </p:grpSp>
      </p:grpSp>
      <p:sp>
        <p:nvSpPr>
          <p:cNvPr id="32" name="灯片编号占位符 3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0" y="-22056"/>
            <a:ext cx="479376" cy="6880056"/>
          </a:xfrm>
          <a:prstGeom prst="rect">
            <a:avLst/>
          </a:prstGeom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1712624" y="-22056"/>
            <a:ext cx="479376" cy="6880056"/>
          </a:xfrm>
          <a:prstGeom prst="rect">
            <a:avLst/>
          </a:prstGeom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149">
        <p14:flip dir="r"/>
      </p:transition>
    </mc:Choice>
    <mc:Fallback>
      <p:transition spd="slow" advTm="3149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8" fill="hold" grpId="0" nodeType="with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10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11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2" fill="hold" grpId="0" nodeType="with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14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15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27" dur="2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5000" y="11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9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1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7" grpId="0"/>
          <p:bldP spid="16" grpId="0" animBg="1"/>
          <p:bldP spid="16" grpId="1" animBg="1"/>
          <p:bldP spid="33" grpId="0" animBg="1"/>
          <p:bldP spid="34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27" dur="2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5000" y="11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9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1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7" grpId="0"/>
          <p:bldP spid="16" grpId="0" animBg="1"/>
          <p:bldP spid="16" grpId="1" animBg="1"/>
          <p:bldP spid="33" grpId="0" animBg="1"/>
          <p:bldP spid="34" grpId="0" animBg="1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原创设计小乖qq:201344035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0" y="331837"/>
            <a:ext cx="12192000" cy="720626"/>
            <a:chOff x="0" y="331837"/>
            <a:chExt cx="12192000" cy="720626"/>
          </a:xfrm>
        </p:grpSpPr>
        <p:sp>
          <p:nvSpPr>
            <p:cNvPr id="10" name="矩形 9"/>
            <p:cNvSpPr/>
            <p:nvPr/>
          </p:nvSpPr>
          <p:spPr>
            <a:xfrm>
              <a:off x="0" y="331837"/>
              <a:ext cx="479376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551384" y="331837"/>
              <a:ext cx="72008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原创设计小乖qq:2013440355"/>
            <p:cNvSpPr txBox="1"/>
            <p:nvPr/>
          </p:nvSpPr>
          <p:spPr>
            <a:xfrm>
              <a:off x="722120" y="368985"/>
              <a:ext cx="230425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/>
                <a:t>技术框架</a:t>
              </a:r>
              <a:endParaRPr lang="zh-CN" altLang="en-US" sz="3600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2855640" y="331837"/>
              <a:ext cx="9336360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3125104" y="430540"/>
              <a:ext cx="4555072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800" dirty="0">
                <a:solidFill>
                  <a:schemeClr val="bg2"/>
                </a:solidFill>
              </a:endParaRPr>
            </a:p>
          </p:txBody>
        </p:sp>
      </p:grpSp>
      <p:pic>
        <p:nvPicPr>
          <p:cNvPr id="4" name="图片 3" descr="技术框架-Spring CloudV1.0.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9425" y="1053465"/>
            <a:ext cx="11352530" cy="57042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534">
        <p14:flip dir="r"/>
      </p:transition>
    </mc:Choice>
    <mc:Fallback>
      <p:transition spd="slow" advTm="253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03512" y="1988840"/>
            <a:ext cx="2448272" cy="2448272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487488" y="1772816"/>
            <a:ext cx="1872208" cy="1872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2"/>
                </a:solidFill>
              </a:rPr>
              <a:t>Coder</a:t>
            </a:r>
            <a:endParaRPr lang="en-US" altLang="zh-CN" sz="2400" dirty="0">
              <a:solidFill>
                <a:schemeClr val="bg2"/>
              </a:solidFill>
            </a:endParaRPr>
          </a:p>
          <a:p>
            <a:pPr algn="ctr"/>
            <a:r>
              <a:rPr lang="en-US" altLang="zh-CN" sz="2400" dirty="0">
                <a:solidFill>
                  <a:schemeClr val="bg2"/>
                </a:solidFill>
              </a:rPr>
              <a:t>Coding</a:t>
            </a:r>
            <a:endParaRPr lang="en-US" altLang="zh-CN" sz="2400" dirty="0">
              <a:solidFill>
                <a:schemeClr val="bg2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3863752" y="1772816"/>
            <a:ext cx="576064" cy="5760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>
                <a:solidFill>
                  <a:schemeClr val="bg2"/>
                </a:solidFill>
              </a:rPr>
              <a:t>1</a:t>
            </a:r>
            <a:endParaRPr lang="zh-CN" altLang="en-US" sz="3200" dirty="0">
              <a:solidFill>
                <a:schemeClr val="bg2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3863752" y="4077072"/>
            <a:ext cx="576064" cy="5760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>
                <a:solidFill>
                  <a:schemeClr val="bg2"/>
                </a:solidFill>
              </a:rPr>
              <a:t>2</a:t>
            </a:r>
            <a:endParaRPr lang="zh-CN" altLang="en-US" sz="3200" dirty="0">
              <a:solidFill>
                <a:schemeClr val="bg2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487488" y="4077072"/>
            <a:ext cx="576064" cy="57606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>
                <a:solidFill>
                  <a:schemeClr val="bg2"/>
                </a:solidFill>
              </a:rPr>
              <a:t>3</a:t>
            </a:r>
            <a:endParaRPr lang="zh-CN" altLang="en-US" sz="3200" dirty="0">
              <a:solidFill>
                <a:schemeClr val="bg2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943872" y="1698969"/>
            <a:ext cx="257023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代码结构</a:t>
            </a:r>
            <a:endParaRPr lang="zh-CN" altLang="en-US" sz="24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0" y="331837"/>
            <a:ext cx="12192000" cy="720626"/>
            <a:chOff x="0" y="331837"/>
            <a:chExt cx="12192000" cy="720626"/>
          </a:xfrm>
        </p:grpSpPr>
        <p:sp>
          <p:nvSpPr>
            <p:cNvPr id="15" name="矩形 14"/>
            <p:cNvSpPr/>
            <p:nvPr/>
          </p:nvSpPr>
          <p:spPr>
            <a:xfrm>
              <a:off x="0" y="331837"/>
              <a:ext cx="479376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551384" y="331837"/>
              <a:ext cx="72008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722120" y="368985"/>
              <a:ext cx="230425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/>
                <a:t>代码讲解</a:t>
              </a:r>
              <a:endParaRPr lang="zh-CN" altLang="en-US" sz="3600" dirty="0"/>
            </a:p>
          </p:txBody>
        </p:sp>
        <p:sp>
          <p:nvSpPr>
            <p:cNvPr id="18" name="矩形 17"/>
            <p:cNvSpPr/>
            <p:nvPr/>
          </p:nvSpPr>
          <p:spPr>
            <a:xfrm>
              <a:off x="2855640" y="331837"/>
              <a:ext cx="9336360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3125104" y="430540"/>
              <a:ext cx="4555072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800" dirty="0">
                <a:solidFill>
                  <a:schemeClr val="bg2"/>
                </a:solidFill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4944110" y="2242185"/>
            <a:ext cx="6924675" cy="4246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1.yesway-cloud：项目名</a:t>
            </a:r>
            <a:endParaRPr lang="zh-CN" altLang="en-US"/>
          </a:p>
          <a:p>
            <a:r>
              <a:rPr lang="zh-CN" altLang="en-US"/>
              <a:t>2.admin-xxx: 各后台管理系统</a:t>
            </a:r>
            <a:endParaRPr lang="zh-CN" altLang="en-US"/>
          </a:p>
          <a:p>
            <a:r>
              <a:rPr lang="zh-CN" altLang="en-US"/>
              <a:t>3.api-xxx: 各API接口</a:t>
            </a:r>
            <a:endParaRPr lang="zh-CN" altLang="en-US"/>
          </a:p>
          <a:p>
            <a:r>
              <a:rPr lang="zh-CN" altLang="en-US"/>
              <a:t>4.common: 常用工具包</a:t>
            </a:r>
            <a:endParaRPr lang="zh-CN" altLang="en-US"/>
          </a:p>
          <a:p>
            <a:r>
              <a:rPr lang="zh-CN" altLang="en-US"/>
              <a:t>5.config: 配置包</a:t>
            </a:r>
            <a:endParaRPr lang="zh-CN" altLang="en-US"/>
          </a:p>
          <a:p>
            <a:r>
              <a:rPr lang="zh-CN" altLang="en-US"/>
              <a:t>6.config-server: 配置中心</a:t>
            </a:r>
            <a:endParaRPr lang="zh-CN" altLang="en-US"/>
          </a:p>
          <a:p>
            <a:r>
              <a:rPr lang="zh-CN" altLang="en-US"/>
              <a:t>7.core: 非功能性技术核心包</a:t>
            </a:r>
            <a:endParaRPr lang="zh-CN" altLang="en-US"/>
          </a:p>
          <a:p>
            <a:r>
              <a:rPr lang="zh-CN" altLang="en-US"/>
              <a:t>8.eureka-server: 注册中心（可高可用）</a:t>
            </a:r>
            <a:endParaRPr lang="zh-CN" altLang="en-US"/>
          </a:p>
          <a:p>
            <a:r>
              <a:rPr lang="zh-CN" altLang="en-US"/>
              <a:t>9.gateway-xxx: 网关</a:t>
            </a:r>
            <a:endParaRPr lang="zh-CN" altLang="en-US"/>
          </a:p>
          <a:p>
            <a:r>
              <a:rPr lang="zh-CN" altLang="en-US"/>
              <a:t>10.job: task等延迟处理任务系统（可选）</a:t>
            </a:r>
            <a:endParaRPr lang="zh-CN" altLang="en-US"/>
          </a:p>
          <a:p>
            <a:r>
              <a:rPr lang="zh-CN" altLang="en-US"/>
              <a:t>11.service-xxx: 微服务</a:t>
            </a:r>
            <a:endParaRPr lang="zh-CN" altLang="en-US"/>
          </a:p>
          <a:p>
            <a:r>
              <a:rPr lang="zh-CN" altLang="en-US"/>
              <a:t>12.service-xxx-facade: 微服务接口</a:t>
            </a:r>
            <a:endParaRPr lang="zh-CN" altLang="en-US"/>
          </a:p>
          <a:p>
            <a:r>
              <a:rPr lang="zh-CN" altLang="en-US"/>
              <a:t>13.sys-boot-admin: 系统监控</a:t>
            </a:r>
            <a:endParaRPr lang="zh-CN" altLang="en-US"/>
          </a:p>
          <a:p>
            <a:r>
              <a:rPr lang="zh-CN" altLang="en-US"/>
              <a:t>14.sys-hystrix-monitor: 服务断路监控仪表</a:t>
            </a:r>
            <a:endParaRPr lang="zh-CN" altLang="en-US"/>
          </a:p>
          <a:p>
            <a:r>
              <a:rPr lang="zh-CN" altLang="en-US"/>
              <a:t>15.sys-log-trace: 日志追踪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400">
        <p14:flip dir="r"/>
      </p:transition>
    </mc:Choice>
    <mc:Fallback>
      <p:transition spd="slow" advTm="24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3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5" dur="250" fill="hold"/>
                                        <p:tgtEl>
                                          <p:spTgt spid="5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32" dur="250" fill="hold"/>
                                        <p:tgtEl>
                                          <p:spTgt spid="6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39" dur="250" fill="hold"/>
                                        <p:tgtEl>
                                          <p:spTgt spid="7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6" dur="250" fill="hold"/>
                                        <p:tgtEl>
                                          <p:spTgt spid="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3" grpId="0" animBg="1"/>
      <p:bldP spid="3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原创设计小乖qq:201344035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0" y="331837"/>
            <a:ext cx="12192000" cy="720626"/>
            <a:chOff x="0" y="331837"/>
            <a:chExt cx="12192000" cy="720626"/>
          </a:xfrm>
        </p:grpSpPr>
        <p:sp>
          <p:nvSpPr>
            <p:cNvPr id="10" name="矩形 9"/>
            <p:cNvSpPr/>
            <p:nvPr/>
          </p:nvSpPr>
          <p:spPr>
            <a:xfrm>
              <a:off x="0" y="331837"/>
              <a:ext cx="479376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551384" y="331837"/>
              <a:ext cx="72008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原创设计小乖qq:2013440355"/>
            <p:cNvSpPr txBox="1"/>
            <p:nvPr/>
          </p:nvSpPr>
          <p:spPr>
            <a:xfrm>
              <a:off x="722120" y="368985"/>
              <a:ext cx="2304256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/>
                <a:t>代码时序</a:t>
              </a:r>
              <a:endParaRPr lang="zh-CN" altLang="en-US" sz="3600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2855640" y="331837"/>
              <a:ext cx="9336360" cy="72062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3125104" y="430540"/>
              <a:ext cx="4555072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800" dirty="0">
                <a:solidFill>
                  <a:schemeClr val="bg2"/>
                </a:solidFill>
              </a:endParaRPr>
            </a:p>
          </p:txBody>
        </p:sp>
      </p:grpSp>
      <p:pic>
        <p:nvPicPr>
          <p:cNvPr id="5" name="图片 4" descr="Yesway-Cloud技术框架序列图V1.0.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3935" y="1537335"/>
            <a:ext cx="10671810" cy="48190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534">
        <p14:flip dir="r"/>
      </p:transition>
    </mc:Choice>
    <mc:Fallback>
      <p:transition spd="slow" advTm="253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116632"/>
            <a:ext cx="12192000" cy="540000"/>
          </a:xfrm>
          <a:prstGeom prst="rect">
            <a:avLst/>
          </a:prstGeom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原创设计小乖qq:2013440355"/>
          <p:cNvSpPr/>
          <p:nvPr/>
        </p:nvSpPr>
        <p:spPr>
          <a:xfrm flipV="1">
            <a:off x="-1" y="6200384"/>
            <a:ext cx="12192000" cy="540000"/>
          </a:xfrm>
          <a:prstGeom prst="rect">
            <a:avLst/>
          </a:prstGeom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43372" y="2681145"/>
            <a:ext cx="11305256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cs typeface="+mn-ea"/>
                <a:sym typeface="+mn-lt"/>
              </a:rPr>
              <a:t>问题交流与反馈</a:t>
            </a:r>
            <a:endParaRPr lang="zh-CN" altLang="en-US" sz="4800" b="1" dirty="0">
              <a:cs typeface="+mn-ea"/>
              <a:sym typeface="+mn-lt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917814" y="3652689"/>
            <a:ext cx="8297318" cy="583565"/>
            <a:chOff x="2292529" y="3029773"/>
            <a:chExt cx="8297318" cy="583565"/>
          </a:xfrm>
        </p:grpSpPr>
        <p:sp>
          <p:nvSpPr>
            <p:cNvPr id="6" name="文本框 9"/>
            <p:cNvSpPr txBox="1">
              <a:spLocks noChangeArrowheads="1"/>
            </p:cNvSpPr>
            <p:nvPr/>
          </p:nvSpPr>
          <p:spPr bwMode="auto">
            <a:xfrm>
              <a:off x="3912394" y="3029773"/>
              <a:ext cx="4775894" cy="583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r>
                <a:rPr lang="en-US" altLang="zh-CN" sz="32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Take your time</a:t>
              </a:r>
              <a:endParaRPr lang="en-US" altLang="zh-CN"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7" name="原创设计小乖qq:2013440355"/>
            <p:cNvCxnSpPr>
              <a:cxnSpLocks noChangeShapeType="1"/>
              <a:stCxn id="6" idx="3"/>
            </p:cNvCxnSpPr>
            <p:nvPr/>
          </p:nvCxnSpPr>
          <p:spPr bwMode="auto">
            <a:xfrm>
              <a:off x="8688288" y="3321526"/>
              <a:ext cx="1901559" cy="0"/>
            </a:xfrm>
            <a:prstGeom prst="line">
              <a:avLst/>
            </a:prstGeom>
            <a:noFill/>
            <a:ln w="6350">
              <a:solidFill>
                <a:srgbClr val="4575A5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" name="直接连接符 7"/>
            <p:cNvCxnSpPr>
              <a:cxnSpLocks noChangeShapeType="1"/>
              <a:endCxn id="6" idx="1"/>
            </p:cNvCxnSpPr>
            <p:nvPr/>
          </p:nvCxnSpPr>
          <p:spPr bwMode="auto">
            <a:xfrm>
              <a:off x="2292529" y="3321526"/>
              <a:ext cx="1620000" cy="0"/>
            </a:xfrm>
            <a:prstGeom prst="line">
              <a:avLst/>
            </a:prstGeom>
            <a:noFill/>
            <a:ln w="6350">
              <a:solidFill>
                <a:srgbClr val="4575A5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1" name="矩形 20"/>
          <p:cNvSpPr/>
          <p:nvPr/>
        </p:nvSpPr>
        <p:spPr>
          <a:xfrm>
            <a:off x="551384" y="5759663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原创设计小乖qq:2013440355"/>
          <p:cNvSpPr/>
          <p:nvPr/>
        </p:nvSpPr>
        <p:spPr>
          <a:xfrm>
            <a:off x="299384" y="5507663"/>
            <a:ext cx="252000" cy="252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原创设计小乖qq:2013440355"/>
          <p:cNvSpPr/>
          <p:nvPr/>
        </p:nvSpPr>
        <p:spPr>
          <a:xfrm>
            <a:off x="11586628" y="1049024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11334628" y="797024"/>
            <a:ext cx="252000" cy="252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" descr="lALOlf5le80CC80F_Q_1533_5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14545" y="1372870"/>
            <a:ext cx="2879090" cy="99123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文本框 12"/>
          <p:cNvSpPr txBox="1"/>
          <p:nvPr/>
        </p:nvSpPr>
        <p:spPr>
          <a:xfrm>
            <a:off x="1917065" y="4557395"/>
            <a:ext cx="884999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5000"/>
              </a:lnSpc>
            </a:pP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参考资料：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ct val="125000"/>
              </a:lnSpc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Spring Cloud 官网地址：http://projects.spring.io/spring-cloud/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ct val="125000"/>
              </a:lnSpc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Git项目地址：https://github.com/spring-cloud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ct val="125000"/>
              </a:lnSpc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Spring Cloud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中文文档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https://springcloud.cc/spring-cloud-dalston.html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4618">
        <p14:flip dir="r"/>
      </p:transition>
    </mc:Choice>
    <mc:Fallback>
      <p:transition spd="slow" advTm="461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  <p:bldP spid="21" grpId="0" animBg="1"/>
      <p:bldP spid="22" grpId="0" animBg="1"/>
      <p:bldP spid="23" grpId="0" animBg="1"/>
      <p:bldP spid="24" grpId="0" animBg="1"/>
      <p:bldP spid="13" grpId="0"/>
    </p:bldLst>
  </p:timing>
</p:sld>
</file>

<file path=ppt/theme/theme1.xml><?xml version="1.0" encoding="utf-8"?>
<a:theme xmlns:a="http://schemas.openxmlformats.org/drawingml/2006/main" name="Office 主题">
  <a:themeElements>
    <a:clrScheme name="蓝色学术风主题配色">
      <a:dk1>
        <a:srgbClr val="262626"/>
      </a:dk1>
      <a:lt1>
        <a:srgbClr val="003760"/>
      </a:lt1>
      <a:dk2>
        <a:srgbClr val="EEECE1"/>
      </a:dk2>
      <a:lt2>
        <a:srgbClr val="EEECE1"/>
      </a:lt2>
      <a:accent1>
        <a:srgbClr val="003760"/>
      </a:accent1>
      <a:accent2>
        <a:srgbClr val="92CDDC"/>
      </a:accent2>
      <a:accent3>
        <a:srgbClr val="00B0F0"/>
      </a:accent3>
      <a:accent4>
        <a:srgbClr val="6565FF"/>
      </a:accent4>
      <a:accent5>
        <a:srgbClr val="4BACC6"/>
      </a:accent5>
      <a:accent6>
        <a:srgbClr val="002060"/>
      </a:accent6>
      <a:hlink>
        <a:srgbClr val="003760"/>
      </a:hlink>
      <a:folHlink>
        <a:srgbClr val="7F7F7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蓝色学术风主题配色">
      <a:dk1>
        <a:srgbClr val="262626"/>
      </a:dk1>
      <a:lt1>
        <a:srgbClr val="003760"/>
      </a:lt1>
      <a:dk2>
        <a:srgbClr val="EEECE1"/>
      </a:dk2>
      <a:lt2>
        <a:srgbClr val="EEECE1"/>
      </a:lt2>
      <a:accent1>
        <a:srgbClr val="003760"/>
      </a:accent1>
      <a:accent2>
        <a:srgbClr val="92CDDC"/>
      </a:accent2>
      <a:accent3>
        <a:srgbClr val="00B0F0"/>
      </a:accent3>
      <a:accent4>
        <a:srgbClr val="6565FF"/>
      </a:accent4>
      <a:accent5>
        <a:srgbClr val="4BACC6"/>
      </a:accent5>
      <a:accent6>
        <a:srgbClr val="002060"/>
      </a:accent6>
      <a:hlink>
        <a:srgbClr val="003760"/>
      </a:hlink>
      <a:folHlink>
        <a:srgbClr val="7F7F7F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1073</Words>
  <Application>WPS 演示</Application>
  <PresentationFormat>宽屏</PresentationFormat>
  <Paragraphs>124</Paragraphs>
  <Slides>9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21" baseType="lpstr">
      <vt:lpstr>Arial</vt:lpstr>
      <vt:lpstr>宋体</vt:lpstr>
      <vt:lpstr>Wingdings</vt:lpstr>
      <vt:lpstr>微软雅黑</vt:lpstr>
      <vt:lpstr>Calibri</vt:lpstr>
      <vt:lpstr>Times New Roman</vt:lpstr>
      <vt:lpstr>方正清刻本悦宋简体</vt:lpstr>
      <vt:lpstr>Arial Unicode MS</vt:lpstr>
      <vt:lpstr>黑体</vt:lpstr>
      <vt:lpstr>Arial Black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演示文稿01</dc:title>
  <dc:creator>Administrator</dc:creator>
  <cp:lastModifiedBy>Just Do</cp:lastModifiedBy>
  <cp:revision>206</cp:revision>
  <dcterms:created xsi:type="dcterms:W3CDTF">2017-02-11T06:33:00Z</dcterms:created>
  <dcterms:modified xsi:type="dcterms:W3CDTF">2018-02-01T09:07:35Z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2052-10.1.0.7022</vt:lpwstr>
  </property>
</Properties>
</file>

<file path=docProps/thumbnail.jpeg>
</file>